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C00000"/>
                </a:solidFill>
                <a:latin typeface="Constantia"/>
                <a:cs typeface="Constant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92D050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C00000"/>
                </a:solidFill>
                <a:latin typeface="Constantia"/>
                <a:cs typeface="Constant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C00000"/>
                </a:solidFill>
                <a:latin typeface="Constantia"/>
                <a:cs typeface="Constant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12140" y="1439418"/>
            <a:ext cx="1668145" cy="330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C00000"/>
                </a:solidFill>
                <a:latin typeface="Constantia"/>
                <a:cs typeface="Constant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94740" y="2913964"/>
            <a:ext cx="4500880" cy="1551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92D050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3/29/2023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71.png"/><Relationship Id="rId21" Type="http://schemas.openxmlformats.org/officeDocument/2006/relationships/image" Target="../media/image17.png"/><Relationship Id="rId7" Type="http://schemas.openxmlformats.org/officeDocument/2006/relationships/image" Target="../media/image73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7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2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74.png"/><Relationship Id="rId21" Type="http://schemas.openxmlformats.org/officeDocument/2006/relationships/image" Target="../media/image17.png"/><Relationship Id="rId7" Type="http://schemas.openxmlformats.org/officeDocument/2006/relationships/image" Target="../media/image76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7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5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77.png"/><Relationship Id="rId21" Type="http://schemas.openxmlformats.org/officeDocument/2006/relationships/image" Target="../media/image26.png"/><Relationship Id="rId7" Type="http://schemas.openxmlformats.org/officeDocument/2006/relationships/image" Target="../media/image79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8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0.png"/><Relationship Id="rId21" Type="http://schemas.openxmlformats.org/officeDocument/2006/relationships/image" Target="../media/image26.png"/><Relationship Id="rId7" Type="http://schemas.openxmlformats.org/officeDocument/2006/relationships/image" Target="../media/image8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3.png"/><Relationship Id="rId21" Type="http://schemas.openxmlformats.org/officeDocument/2006/relationships/image" Target="../media/image26.png"/><Relationship Id="rId7" Type="http://schemas.openxmlformats.org/officeDocument/2006/relationships/image" Target="../media/image85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4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86.png"/><Relationship Id="rId21" Type="http://schemas.openxmlformats.org/officeDocument/2006/relationships/image" Target="../media/image17.png"/><Relationship Id="rId7" Type="http://schemas.openxmlformats.org/officeDocument/2006/relationships/image" Target="../media/image88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7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7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9.png"/><Relationship Id="rId21" Type="http://schemas.openxmlformats.org/officeDocument/2006/relationships/image" Target="../media/image26.png"/><Relationship Id="rId7" Type="http://schemas.openxmlformats.org/officeDocument/2006/relationships/image" Target="../media/image91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0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92.png"/><Relationship Id="rId21" Type="http://schemas.openxmlformats.org/officeDocument/2006/relationships/image" Target="../media/image26.png"/><Relationship Id="rId7" Type="http://schemas.openxmlformats.org/officeDocument/2006/relationships/image" Target="../media/image94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3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77.png"/><Relationship Id="rId21" Type="http://schemas.openxmlformats.org/officeDocument/2006/relationships/image" Target="../media/image26.png"/><Relationship Id="rId7" Type="http://schemas.openxmlformats.org/officeDocument/2006/relationships/image" Target="../media/image79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8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95.png"/><Relationship Id="rId21" Type="http://schemas.openxmlformats.org/officeDocument/2006/relationships/image" Target="../media/image26.png"/><Relationship Id="rId7" Type="http://schemas.openxmlformats.org/officeDocument/2006/relationships/image" Target="../media/image97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6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.pn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98.png"/><Relationship Id="rId21" Type="http://schemas.openxmlformats.org/officeDocument/2006/relationships/image" Target="../media/image26.png"/><Relationship Id="rId7" Type="http://schemas.openxmlformats.org/officeDocument/2006/relationships/image" Target="../media/image100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9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101.png"/><Relationship Id="rId21" Type="http://schemas.openxmlformats.org/officeDocument/2006/relationships/image" Target="../media/image25.png"/><Relationship Id="rId7" Type="http://schemas.openxmlformats.org/officeDocument/2006/relationships/image" Target="../media/image102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7.png"/><Relationship Id="rId16" Type="http://schemas.openxmlformats.org/officeDocument/2006/relationships/image" Target="../media/image20.jpe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jpeg"/><Relationship Id="rId24" Type="http://schemas.openxmlformats.org/officeDocument/2006/relationships/image" Target="../media/image28.png"/><Relationship Id="rId5" Type="http://schemas.openxmlformats.org/officeDocument/2006/relationships/hyperlink" Target="http://www.example.com/" TargetMode="External"/><Relationship Id="rId15" Type="http://schemas.openxmlformats.org/officeDocument/2006/relationships/image" Target="../media/image19.png"/><Relationship Id="rId23" Type="http://schemas.openxmlformats.org/officeDocument/2006/relationships/image" Target="../media/image27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104.png"/><Relationship Id="rId21" Type="http://schemas.openxmlformats.org/officeDocument/2006/relationships/image" Target="../media/image26.png"/><Relationship Id="rId7" Type="http://schemas.openxmlformats.org/officeDocument/2006/relationships/image" Target="../media/image106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5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107.png"/><Relationship Id="rId21" Type="http://schemas.openxmlformats.org/officeDocument/2006/relationships/image" Target="../media/image26.png"/><Relationship Id="rId7" Type="http://schemas.openxmlformats.org/officeDocument/2006/relationships/image" Target="../media/image109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8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110.png"/><Relationship Id="rId21" Type="http://schemas.openxmlformats.org/officeDocument/2006/relationships/image" Target="../media/image26.png"/><Relationship Id="rId7" Type="http://schemas.openxmlformats.org/officeDocument/2006/relationships/image" Target="../media/image109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8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111.png"/><Relationship Id="rId21" Type="http://schemas.openxmlformats.org/officeDocument/2006/relationships/image" Target="../media/image26.png"/><Relationship Id="rId7" Type="http://schemas.openxmlformats.org/officeDocument/2006/relationships/image" Target="../media/image113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60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2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62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114.png"/><Relationship Id="rId21" Type="http://schemas.openxmlformats.org/officeDocument/2006/relationships/image" Target="../media/image25.png"/><Relationship Id="rId7" Type="http://schemas.openxmlformats.org/officeDocument/2006/relationships/image" Target="../media/image112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5" Type="http://schemas.openxmlformats.org/officeDocument/2006/relationships/hyperlink" Target="https://www.httpwatch.com/httpgallery" TargetMode="External"/><Relationship Id="rId2" Type="http://schemas.openxmlformats.org/officeDocument/2006/relationships/image" Target="../media/image60.png"/><Relationship Id="rId16" Type="http://schemas.openxmlformats.org/officeDocument/2006/relationships/image" Target="../media/image20.jpe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jpeg"/><Relationship Id="rId24" Type="http://schemas.openxmlformats.org/officeDocument/2006/relationships/image" Target="../media/image28.png"/><Relationship Id="rId5" Type="http://schemas.openxmlformats.org/officeDocument/2006/relationships/hyperlink" Target="http://www.httpwatch.com/" TargetMode="External"/><Relationship Id="rId15" Type="http://schemas.openxmlformats.org/officeDocument/2006/relationships/image" Target="../media/image19.png"/><Relationship Id="rId23" Type="http://schemas.openxmlformats.org/officeDocument/2006/relationships/image" Target="../media/image27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62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122.png"/><Relationship Id="rId3" Type="http://schemas.openxmlformats.org/officeDocument/2006/relationships/image" Target="../media/image116.png"/><Relationship Id="rId21" Type="http://schemas.openxmlformats.org/officeDocument/2006/relationships/image" Target="../media/image120.png"/><Relationship Id="rId7" Type="http://schemas.openxmlformats.org/officeDocument/2006/relationships/image" Target="../media/image119.png"/><Relationship Id="rId12" Type="http://schemas.openxmlformats.org/officeDocument/2006/relationships/image" Target="../media/image20.jpeg"/><Relationship Id="rId17" Type="http://schemas.openxmlformats.org/officeDocument/2006/relationships/image" Target="../media/image25.png"/><Relationship Id="rId25" Type="http://schemas.openxmlformats.org/officeDocument/2006/relationships/image" Target="../media/image121.png"/><Relationship Id="rId2" Type="http://schemas.openxmlformats.org/officeDocument/2006/relationships/image" Target="../media/image115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8.png"/><Relationship Id="rId11" Type="http://schemas.openxmlformats.org/officeDocument/2006/relationships/image" Target="../media/image19.png"/><Relationship Id="rId24" Type="http://schemas.openxmlformats.org/officeDocument/2006/relationships/image" Target="../media/image15.jpeg"/><Relationship Id="rId5" Type="http://schemas.openxmlformats.org/officeDocument/2006/relationships/image" Target="../media/image10.png"/><Relationship Id="rId15" Type="http://schemas.openxmlformats.org/officeDocument/2006/relationships/image" Target="../media/image23.png"/><Relationship Id="rId23" Type="http://schemas.openxmlformats.org/officeDocument/2006/relationships/image" Target="../media/image14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17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123.png"/><Relationship Id="rId21" Type="http://schemas.openxmlformats.org/officeDocument/2006/relationships/image" Target="../media/image17.png"/><Relationship Id="rId7" Type="http://schemas.openxmlformats.org/officeDocument/2006/relationships/image" Target="../media/image125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60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4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62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29.png"/><Relationship Id="rId21" Type="http://schemas.openxmlformats.org/officeDocument/2006/relationships/image" Target="../media/image26.png"/><Relationship Id="rId7" Type="http://schemas.openxmlformats.org/officeDocument/2006/relationships/image" Target="../media/image31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32.png"/><Relationship Id="rId21" Type="http://schemas.openxmlformats.org/officeDocument/2006/relationships/image" Target="../media/image17.png"/><Relationship Id="rId7" Type="http://schemas.openxmlformats.org/officeDocument/2006/relationships/image" Target="../media/image34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7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18" Type="http://schemas.openxmlformats.org/officeDocument/2006/relationships/image" Target="../media/image14.png"/><Relationship Id="rId3" Type="http://schemas.openxmlformats.org/officeDocument/2006/relationships/image" Target="../media/image36.png"/><Relationship Id="rId21" Type="http://schemas.openxmlformats.org/officeDocument/2006/relationships/image" Target="../media/image17.png"/><Relationship Id="rId7" Type="http://schemas.openxmlformats.org/officeDocument/2006/relationships/image" Target="../media/image39.png"/><Relationship Id="rId12" Type="http://schemas.openxmlformats.org/officeDocument/2006/relationships/image" Target="../media/image20.jpeg"/><Relationship Id="rId17" Type="http://schemas.openxmlformats.org/officeDocument/2006/relationships/image" Target="../media/image13.png"/><Relationship Id="rId2" Type="http://schemas.openxmlformats.org/officeDocument/2006/relationships/image" Target="../media/image35.png"/><Relationship Id="rId16" Type="http://schemas.openxmlformats.org/officeDocument/2006/relationships/image" Target="../media/image27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8.png"/><Relationship Id="rId11" Type="http://schemas.openxmlformats.org/officeDocument/2006/relationships/image" Target="../media/image19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23" Type="http://schemas.openxmlformats.org/officeDocument/2006/relationships/image" Target="../media/image28.png"/><Relationship Id="rId10" Type="http://schemas.openxmlformats.org/officeDocument/2006/relationships/image" Target="../media/image18.png"/><Relationship Id="rId19" Type="http://schemas.openxmlformats.org/officeDocument/2006/relationships/image" Target="../media/image15.jpeg"/><Relationship Id="rId4" Type="http://schemas.openxmlformats.org/officeDocument/2006/relationships/image" Target="../media/image37.png"/><Relationship Id="rId9" Type="http://schemas.openxmlformats.org/officeDocument/2006/relationships/image" Target="../media/image24.png"/><Relationship Id="rId14" Type="http://schemas.openxmlformats.org/officeDocument/2006/relationships/image" Target="../media/image23.png"/><Relationship Id="rId22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18" Type="http://schemas.openxmlformats.org/officeDocument/2006/relationships/image" Target="../media/image56.png"/><Relationship Id="rId3" Type="http://schemas.openxmlformats.org/officeDocument/2006/relationships/image" Target="../media/image41.png"/><Relationship Id="rId21" Type="http://schemas.openxmlformats.org/officeDocument/2006/relationships/image" Target="../media/image58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17" Type="http://schemas.openxmlformats.org/officeDocument/2006/relationships/image" Target="../media/image55.png"/><Relationship Id="rId2" Type="http://schemas.openxmlformats.org/officeDocument/2006/relationships/image" Target="../media/image40.png"/><Relationship Id="rId16" Type="http://schemas.openxmlformats.org/officeDocument/2006/relationships/image" Target="../media/image54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19" Type="http://schemas.openxmlformats.org/officeDocument/2006/relationships/image" Target="../media/image57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Relationship Id="rId22" Type="http://schemas.openxmlformats.org/officeDocument/2006/relationships/image" Target="../media/image5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19.png"/><Relationship Id="rId18" Type="http://schemas.openxmlformats.org/officeDocument/2006/relationships/image" Target="../media/image27.png"/><Relationship Id="rId3" Type="http://schemas.openxmlformats.org/officeDocument/2006/relationships/image" Target="../media/image61.png"/><Relationship Id="rId21" Type="http://schemas.openxmlformats.org/officeDocument/2006/relationships/image" Target="../media/image15.jpeg"/><Relationship Id="rId7" Type="http://schemas.openxmlformats.org/officeDocument/2006/relationships/image" Target="../media/image10.png"/><Relationship Id="rId12" Type="http://schemas.openxmlformats.org/officeDocument/2006/relationships/image" Target="../media/image18.png"/><Relationship Id="rId17" Type="http://schemas.openxmlformats.org/officeDocument/2006/relationships/image" Target="../media/image26.png"/><Relationship Id="rId25" Type="http://schemas.openxmlformats.org/officeDocument/2006/relationships/image" Target="../media/image28.png"/><Relationship Id="rId2" Type="http://schemas.openxmlformats.org/officeDocument/2006/relationships/image" Target="../media/image60.png"/><Relationship Id="rId16" Type="http://schemas.openxmlformats.org/officeDocument/2006/relationships/image" Target="../media/image23.png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google.com/" TargetMode="External"/><Relationship Id="rId11" Type="http://schemas.openxmlformats.org/officeDocument/2006/relationships/image" Target="../media/image24.png"/><Relationship Id="rId24" Type="http://schemas.openxmlformats.org/officeDocument/2006/relationships/image" Target="../media/image21.png"/><Relationship Id="rId5" Type="http://schemas.openxmlformats.org/officeDocument/2006/relationships/hyperlink" Target="http://www.somedomain.com/search.php?q=dns&amp;lang=en" TargetMode="External"/><Relationship Id="rId15" Type="http://schemas.openxmlformats.org/officeDocument/2006/relationships/image" Target="../media/image25.png"/><Relationship Id="rId23" Type="http://schemas.openxmlformats.org/officeDocument/2006/relationships/image" Target="../media/image17.png"/><Relationship Id="rId10" Type="http://schemas.openxmlformats.org/officeDocument/2006/relationships/image" Target="../media/image22.png"/><Relationship Id="rId19" Type="http://schemas.openxmlformats.org/officeDocument/2006/relationships/image" Target="../media/image13.png"/><Relationship Id="rId4" Type="http://schemas.openxmlformats.org/officeDocument/2006/relationships/image" Target="../media/image62.png"/><Relationship Id="rId9" Type="http://schemas.openxmlformats.org/officeDocument/2006/relationships/image" Target="../media/image64.png"/><Relationship Id="rId14" Type="http://schemas.openxmlformats.org/officeDocument/2006/relationships/image" Target="../media/image20.jpeg"/><Relationship Id="rId2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65.png"/><Relationship Id="rId21" Type="http://schemas.openxmlformats.org/officeDocument/2006/relationships/image" Target="../media/image25.png"/><Relationship Id="rId7" Type="http://schemas.openxmlformats.org/officeDocument/2006/relationships/image" Target="../media/image66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7.png"/><Relationship Id="rId16" Type="http://schemas.openxmlformats.org/officeDocument/2006/relationships/image" Target="../media/image20.jpe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jpeg"/><Relationship Id="rId24" Type="http://schemas.openxmlformats.org/officeDocument/2006/relationships/image" Target="../media/image28.png"/><Relationship Id="rId5" Type="http://schemas.openxmlformats.org/officeDocument/2006/relationships/hyperlink" Target="http://www.root-servers.org/)" TargetMode="External"/><Relationship Id="rId15" Type="http://schemas.openxmlformats.org/officeDocument/2006/relationships/image" Target="../media/image19.png"/><Relationship Id="rId23" Type="http://schemas.openxmlformats.org/officeDocument/2006/relationships/image" Target="../media/image27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68.png"/><Relationship Id="rId21" Type="http://schemas.openxmlformats.org/officeDocument/2006/relationships/image" Target="../media/image26.png"/><Relationship Id="rId7" Type="http://schemas.openxmlformats.org/officeDocument/2006/relationships/image" Target="../media/image70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9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jpeg"/><Relationship Id="rId23" Type="http://schemas.openxmlformats.org/officeDocument/2006/relationships/image" Target="../media/image28.png"/><Relationship Id="rId10" Type="http://schemas.openxmlformats.org/officeDocument/2006/relationships/image" Target="../media/image15.jpe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429511" y="3509771"/>
            <a:ext cx="3039110" cy="82550"/>
            <a:chOff x="1429511" y="3509771"/>
            <a:chExt cx="3039110" cy="8255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29511" y="3509771"/>
              <a:ext cx="3038856" cy="8229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463674" y="3550157"/>
              <a:ext cx="2971800" cy="1905"/>
            </a:xfrm>
            <a:custGeom>
              <a:avLst/>
              <a:gdLst/>
              <a:ahLst/>
              <a:cxnLst/>
              <a:rect l="l" t="t" r="r" b="b"/>
              <a:pathLst>
                <a:path w="2971800" h="1904">
                  <a:moveTo>
                    <a:pt x="0" y="0"/>
                  </a:moveTo>
                  <a:lnTo>
                    <a:pt x="2971800" y="1524"/>
                  </a:lnTo>
                </a:path>
              </a:pathLst>
            </a:custGeom>
            <a:ln w="12700">
              <a:solidFill>
                <a:srgbClr val="E9E8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4488179" y="3473196"/>
            <a:ext cx="3226435" cy="151130"/>
            <a:chOff x="4488179" y="3473196"/>
            <a:chExt cx="3226435" cy="15113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75631" y="3509772"/>
              <a:ext cx="3038856" cy="82296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708524" y="3550158"/>
              <a:ext cx="2971800" cy="1905"/>
            </a:xfrm>
            <a:custGeom>
              <a:avLst/>
              <a:gdLst/>
              <a:ahLst/>
              <a:cxnLst/>
              <a:rect l="l" t="t" r="r" b="b"/>
              <a:pathLst>
                <a:path w="2971800" h="1904">
                  <a:moveTo>
                    <a:pt x="0" y="0"/>
                  </a:moveTo>
                  <a:lnTo>
                    <a:pt x="2971800" y="1524"/>
                  </a:lnTo>
                </a:path>
              </a:pathLst>
            </a:custGeom>
            <a:ln w="12700">
              <a:solidFill>
                <a:srgbClr val="E9E8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8179" y="3473196"/>
              <a:ext cx="150875" cy="15087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521326" y="3507232"/>
              <a:ext cx="83820" cy="8381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0" y="4648200"/>
            <a:ext cx="4953000" cy="1347164"/>
          </a:xfrm>
          <a:prstGeom prst="rect">
            <a:avLst/>
          </a:prstGeom>
          <a:solidFill>
            <a:srgbClr val="FFFFFF"/>
          </a:solidFill>
          <a:ln w="38100">
            <a:solidFill>
              <a:srgbClr val="3891A7"/>
            </a:solidFill>
          </a:ln>
        </p:spPr>
        <p:txBody>
          <a:bodyPr vert="horz" wrap="square" lIns="0" tIns="23495" rIns="0" bIns="0" rtlCol="0">
            <a:spAutoFit/>
          </a:bodyPr>
          <a:lstStyle/>
          <a:p>
            <a:pPr marR="8255" algn="ctr">
              <a:lnSpc>
                <a:spcPct val="100000"/>
              </a:lnSpc>
              <a:spcBef>
                <a:spcPts val="185"/>
              </a:spcBef>
            </a:pPr>
            <a:r>
              <a:rPr sz="2800" b="1" spc="75" dirty="0">
                <a:solidFill>
                  <a:srgbClr val="C00000"/>
                </a:solidFill>
                <a:latin typeface="Constantia"/>
                <a:cs typeface="Constantia"/>
              </a:rPr>
              <a:t>CHAPTER</a:t>
            </a:r>
            <a:r>
              <a:rPr sz="2800" b="1" spc="1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800" b="1" spc="55" dirty="0">
                <a:solidFill>
                  <a:srgbClr val="C00000"/>
                </a:solidFill>
                <a:latin typeface="Constantia"/>
                <a:cs typeface="Constantia"/>
              </a:rPr>
              <a:t>ONE</a:t>
            </a:r>
            <a:endParaRPr sz="2800">
              <a:latin typeface="Constantia"/>
              <a:cs typeface="Constantia"/>
            </a:endParaRPr>
          </a:p>
          <a:p>
            <a:pPr marR="5715" algn="ctr">
              <a:lnSpc>
                <a:spcPct val="100000"/>
              </a:lnSpc>
              <a:spcBef>
                <a:spcPts val="625"/>
              </a:spcBef>
            </a:pPr>
            <a:r>
              <a:rPr lang="en-US" sz="2400" b="1" spc="65" dirty="0" smtClean="0">
                <a:solidFill>
                  <a:srgbClr val="C00000"/>
                </a:solidFill>
                <a:latin typeface="Constantia"/>
                <a:cs typeface="Constantia"/>
              </a:rPr>
              <a:t>Introduction </a:t>
            </a:r>
          </a:p>
          <a:p>
            <a:pPr marR="5715" algn="ctr">
              <a:lnSpc>
                <a:spcPct val="100000"/>
              </a:lnSpc>
              <a:spcBef>
                <a:spcPts val="625"/>
              </a:spcBef>
            </a:pPr>
            <a:r>
              <a:rPr lang="en-US" sz="2400" b="1" spc="65" dirty="0" smtClean="0">
                <a:solidFill>
                  <a:srgbClr val="C00000"/>
                </a:solidFill>
                <a:latin typeface="Constantia"/>
                <a:cs typeface="Constantia"/>
              </a:rPr>
              <a:t>The World Wide Web</a:t>
            </a:r>
            <a:endParaRPr sz="2400">
              <a:latin typeface="Constantia"/>
              <a:cs typeface="Constanti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191000" y="6477000"/>
            <a:ext cx="4953000" cy="381000"/>
          </a:xfrm>
          <a:custGeom>
            <a:avLst/>
            <a:gdLst/>
            <a:ahLst/>
            <a:cxnLst/>
            <a:rect l="l" t="t" r="r" b="b"/>
            <a:pathLst>
              <a:path w="4953000" h="381000">
                <a:moveTo>
                  <a:pt x="4953000" y="0"/>
                </a:moveTo>
                <a:lnTo>
                  <a:pt x="0" y="0"/>
                </a:lnTo>
                <a:lnTo>
                  <a:pt x="0" y="381000"/>
                </a:lnTo>
                <a:lnTo>
                  <a:pt x="4953000" y="381000"/>
                </a:lnTo>
                <a:lnTo>
                  <a:pt x="4953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85572" y="1438655"/>
            <a:ext cx="7586980" cy="5419725"/>
            <a:chOff x="385572" y="1438655"/>
            <a:chExt cx="7586980" cy="5419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6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5572" y="1554479"/>
              <a:ext cx="7057644" cy="53035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2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75542"/>
            <a:ext cx="6541134" cy="4194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41910" indent="-274320">
              <a:lnSpc>
                <a:spcPct val="150000"/>
              </a:lnSpc>
              <a:spcBef>
                <a:spcPts val="100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20" dirty="0">
                <a:solidFill>
                  <a:srgbClr val="C00000"/>
                </a:solidFill>
                <a:latin typeface="Constantia"/>
                <a:cs typeface="Constantia"/>
              </a:rPr>
              <a:t>protocol</a:t>
            </a:r>
            <a:r>
              <a:rPr sz="26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C00000"/>
                </a:solidFill>
                <a:latin typeface="Constantia"/>
                <a:cs typeface="Constantia"/>
              </a:rPr>
              <a:t>that</a:t>
            </a:r>
            <a:r>
              <a:rPr sz="2600" spc="-1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C00000"/>
                </a:solidFill>
                <a:latin typeface="Constantia"/>
                <a:cs typeface="Constantia"/>
              </a:rPr>
              <a:t>enables</a:t>
            </a:r>
            <a:r>
              <a:rPr sz="26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10" dirty="0">
                <a:solidFill>
                  <a:srgbClr val="C00000"/>
                </a:solidFill>
                <a:latin typeface="Constantia"/>
                <a:cs typeface="Constantia"/>
              </a:rPr>
              <a:t>communication</a:t>
            </a:r>
            <a:r>
              <a:rPr sz="26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C00000"/>
                </a:solidFill>
                <a:latin typeface="Constantia"/>
                <a:cs typeface="Constantia"/>
              </a:rPr>
              <a:t>b/n </a:t>
            </a:r>
            <a:r>
              <a:rPr sz="2600" spc="-6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AFEF"/>
                </a:solidFill>
                <a:latin typeface="Constantia"/>
                <a:cs typeface="Constantia"/>
              </a:rPr>
              <a:t>b</a:t>
            </a:r>
            <a:r>
              <a:rPr sz="2600" spc="-40" dirty="0">
                <a:solidFill>
                  <a:srgbClr val="00AFEF"/>
                </a:solidFill>
                <a:latin typeface="Constantia"/>
                <a:cs typeface="Constantia"/>
              </a:rPr>
              <a:t>r</a:t>
            </a:r>
            <a:r>
              <a:rPr sz="2600" spc="-55" dirty="0">
                <a:solidFill>
                  <a:srgbClr val="00AFEF"/>
                </a:solidFill>
                <a:latin typeface="Constantia"/>
                <a:cs typeface="Constantia"/>
              </a:rPr>
              <a:t>o</a:t>
            </a: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wser</a:t>
            </a:r>
            <a:r>
              <a:rPr sz="2600" spc="-185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C00000"/>
                </a:solidFill>
                <a:latin typeface="Constantia"/>
                <a:cs typeface="Constantia"/>
              </a:rPr>
              <a:t>and</a:t>
            </a:r>
            <a:r>
              <a:rPr sz="26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60" dirty="0">
                <a:solidFill>
                  <a:srgbClr val="00AFEF"/>
                </a:solidFill>
                <a:latin typeface="Constantia"/>
                <a:cs typeface="Constantia"/>
              </a:rPr>
              <a:t>w</a:t>
            </a: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eb</a:t>
            </a:r>
            <a:r>
              <a:rPr sz="2600" spc="-125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se</a:t>
            </a:r>
            <a:r>
              <a:rPr sz="2600" spc="45" dirty="0">
                <a:solidFill>
                  <a:srgbClr val="00AFEF"/>
                </a:solidFill>
                <a:latin typeface="Constantia"/>
                <a:cs typeface="Constantia"/>
              </a:rPr>
              <a:t>r</a:t>
            </a:r>
            <a:r>
              <a:rPr sz="2600" spc="-60" dirty="0">
                <a:solidFill>
                  <a:srgbClr val="00AFEF"/>
                </a:solidFill>
                <a:latin typeface="Constantia"/>
                <a:cs typeface="Constantia"/>
              </a:rPr>
              <a:t>v</a:t>
            </a: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er</a:t>
            </a:r>
            <a:endParaRPr sz="26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2165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600" spc="-114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AFEF"/>
                </a:solidFill>
                <a:latin typeface="Constantia"/>
                <a:cs typeface="Constantia"/>
              </a:rPr>
              <a:t>stateless</a:t>
            </a:r>
            <a:r>
              <a:rPr sz="2600" spc="-145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spc="-20" dirty="0">
                <a:solidFill>
                  <a:srgbClr val="C00000"/>
                </a:solidFill>
                <a:latin typeface="Constantia"/>
                <a:cs typeface="Constantia"/>
              </a:rPr>
              <a:t>protocol</a:t>
            </a:r>
            <a:endParaRPr sz="2600">
              <a:latin typeface="Constantia"/>
              <a:cs typeface="Constantia"/>
            </a:endParaRPr>
          </a:p>
          <a:p>
            <a:pPr marL="652780" marR="318135" lvl="1" indent="-274320">
              <a:lnSpc>
                <a:spcPct val="150000"/>
              </a:lnSpc>
              <a:spcBef>
                <a:spcPts val="40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Each</a:t>
            </a:r>
            <a:r>
              <a:rPr sz="22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request</a:t>
            </a:r>
            <a:r>
              <a:rPr sz="2200" spc="-114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browser</a:t>
            </a:r>
            <a:r>
              <a:rPr sz="22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sends</a:t>
            </a:r>
            <a:r>
              <a:rPr sz="22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2200" spc="-1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web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2200" spc="-10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is </a:t>
            </a:r>
            <a:r>
              <a:rPr sz="2200" spc="-5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epen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2200" spc="-1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35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y</a:t>
            </a:r>
            <a:r>
              <a:rPr sz="2200" spc="-1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oth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200" spc="-1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4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equest</a:t>
            </a:r>
            <a:endParaRPr sz="2200">
              <a:latin typeface="Constantia"/>
              <a:cs typeface="Constantia"/>
            </a:endParaRPr>
          </a:p>
          <a:p>
            <a:pPr marL="286385" marR="5080" indent="-274320">
              <a:lnSpc>
                <a:spcPct val="150000"/>
              </a:lnSpc>
              <a:spcBef>
                <a:spcPts val="500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HTTP</a:t>
            </a:r>
            <a:r>
              <a:rPr sz="2600" spc="-100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spc="-15" dirty="0">
                <a:solidFill>
                  <a:srgbClr val="00AFEF"/>
                </a:solidFill>
                <a:latin typeface="Constantia"/>
                <a:cs typeface="Constantia"/>
              </a:rPr>
              <a:t>conversation</a:t>
            </a:r>
            <a:r>
              <a:rPr sz="2600" spc="-75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spc="-30" dirty="0">
                <a:solidFill>
                  <a:srgbClr val="C00000"/>
                </a:solidFill>
                <a:latin typeface="Constantia"/>
                <a:cs typeface="Constantia"/>
              </a:rPr>
              <a:t>involves</a:t>
            </a:r>
            <a:r>
              <a:rPr sz="26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600" spc="-1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spc="-20" dirty="0">
                <a:solidFill>
                  <a:srgbClr val="C00000"/>
                </a:solidFill>
                <a:latin typeface="Constantia"/>
                <a:cs typeface="Constantia"/>
              </a:rPr>
              <a:t>exchange</a:t>
            </a:r>
            <a:r>
              <a:rPr sz="26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C00000"/>
                </a:solidFill>
                <a:latin typeface="Constantia"/>
                <a:cs typeface="Constantia"/>
              </a:rPr>
              <a:t>of </a:t>
            </a:r>
            <a:r>
              <a:rPr sz="2600" spc="-6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AFEF"/>
                </a:solidFill>
                <a:latin typeface="Constantia"/>
                <a:cs typeface="Constantia"/>
              </a:rPr>
              <a:t>HTTP</a:t>
            </a:r>
            <a:r>
              <a:rPr sz="2600" spc="-35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2600" spc="-10" dirty="0">
                <a:solidFill>
                  <a:srgbClr val="00AFEF"/>
                </a:solidFill>
                <a:latin typeface="Constantia"/>
                <a:cs typeface="Constantia"/>
              </a:rPr>
              <a:t>messages</a:t>
            </a:r>
            <a:endParaRPr sz="26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43840" y="403859"/>
            <a:ext cx="7696200" cy="899160"/>
            <a:chOff x="243840" y="403859"/>
            <a:chExt cx="7696200" cy="899160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60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3840" y="496823"/>
              <a:ext cx="7461504" cy="80619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20040" y="534923"/>
              <a:ext cx="7379208" cy="722376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85572" y="1438655"/>
            <a:ext cx="7588250" cy="5419725"/>
            <a:chOff x="385572" y="1438655"/>
            <a:chExt cx="7588250" cy="5419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6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5572" y="1554479"/>
              <a:ext cx="7587996" cy="53035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2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73174"/>
            <a:ext cx="7190105" cy="39414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spc="-15" dirty="0">
                <a:solidFill>
                  <a:srgbClr val="001F5F"/>
                </a:solidFill>
                <a:latin typeface="Constantia"/>
                <a:cs typeface="Constantia"/>
              </a:rPr>
              <a:t>Is</a:t>
            </a:r>
            <a:r>
              <a:rPr sz="2600" spc="-14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either</a:t>
            </a:r>
            <a:r>
              <a:rPr sz="2600" spc="-1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2600" spc="-1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1F5F"/>
                </a:solidFill>
                <a:latin typeface="Constantia"/>
                <a:cs typeface="Constantia"/>
              </a:rPr>
              <a:t>request</a:t>
            </a:r>
            <a:r>
              <a:rPr sz="26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10" dirty="0">
                <a:solidFill>
                  <a:srgbClr val="001F5F"/>
                </a:solidFill>
                <a:latin typeface="Constantia"/>
                <a:cs typeface="Constantia"/>
              </a:rPr>
              <a:t>from</a:t>
            </a:r>
            <a:r>
              <a:rPr sz="2600" spc="-1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1F5F"/>
                </a:solidFill>
                <a:latin typeface="Constantia"/>
                <a:cs typeface="Constantia"/>
              </a:rPr>
              <a:t>client</a:t>
            </a:r>
            <a:r>
              <a:rPr sz="2600" spc="-10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15" dirty="0">
                <a:solidFill>
                  <a:srgbClr val="001F5F"/>
                </a:solidFill>
                <a:latin typeface="Constantia"/>
                <a:cs typeface="Constantia"/>
              </a:rPr>
              <a:t>to</a:t>
            </a:r>
            <a:r>
              <a:rPr sz="2600" spc="-1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1F5F"/>
                </a:solidFill>
                <a:latin typeface="Constantia"/>
                <a:cs typeface="Constantia"/>
              </a:rPr>
              <a:t>server</a:t>
            </a:r>
            <a:r>
              <a:rPr sz="2600" spc="-16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or</a:t>
            </a:r>
            <a:endParaRPr sz="26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2160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26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40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esp</a:t>
            </a:r>
            <a:r>
              <a:rPr sz="2600" spc="-1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2600" spc="-5" dirty="0">
                <a:solidFill>
                  <a:srgbClr val="001F5F"/>
                </a:solidFill>
                <a:latin typeface="Constantia"/>
                <a:cs typeface="Constantia"/>
              </a:rPr>
              <a:t>ns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</a:t>
            </a:r>
            <a:r>
              <a:rPr sz="26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f</a:t>
            </a:r>
            <a:r>
              <a:rPr sz="2600" spc="-45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om</a:t>
            </a:r>
            <a:r>
              <a:rPr sz="2600" spc="-11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se</a:t>
            </a:r>
            <a:r>
              <a:rPr sz="2600" spc="45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2600" spc="-60" dirty="0">
                <a:solidFill>
                  <a:srgbClr val="001F5F"/>
                </a:solidFill>
                <a:latin typeface="Constantia"/>
                <a:cs typeface="Constantia"/>
              </a:rPr>
              <a:t>v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er</a:t>
            </a:r>
            <a:r>
              <a:rPr sz="2600" spc="-11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35" dirty="0">
                <a:solidFill>
                  <a:srgbClr val="001F5F"/>
                </a:solidFill>
                <a:latin typeface="Constantia"/>
                <a:cs typeface="Constantia"/>
              </a:rPr>
              <a:t>t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2600" spc="-1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001F5F"/>
                </a:solidFill>
                <a:latin typeface="Constantia"/>
                <a:cs typeface="Constantia"/>
              </a:rPr>
              <a:t>clie</a:t>
            </a:r>
            <a:r>
              <a:rPr sz="2600" spc="-10" dirty="0">
                <a:solidFill>
                  <a:srgbClr val="001F5F"/>
                </a:solidFill>
                <a:latin typeface="Constantia"/>
                <a:cs typeface="Constantia"/>
              </a:rPr>
              <a:t>n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t</a:t>
            </a:r>
            <a:endParaRPr sz="26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2160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spc="-55" dirty="0">
                <a:solidFill>
                  <a:srgbClr val="001F5F"/>
                </a:solidFill>
                <a:latin typeface="Constantia"/>
                <a:cs typeface="Constantia"/>
              </a:rPr>
              <a:t>M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essa</a:t>
            </a:r>
            <a:r>
              <a:rPr sz="2600" spc="-70" dirty="0">
                <a:solidFill>
                  <a:srgbClr val="001F5F"/>
                </a:solidFill>
                <a:latin typeface="Constantia"/>
                <a:cs typeface="Constantia"/>
              </a:rPr>
              <a:t>g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es</a:t>
            </a:r>
            <a:r>
              <a:rPr sz="2600" spc="-1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2600" spc="-45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e</a:t>
            </a:r>
            <a:r>
              <a:rPr sz="2600" spc="-1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spc="-55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om</a:t>
            </a:r>
            <a:r>
              <a:rPr sz="2600" spc="-15" dirty="0">
                <a:solidFill>
                  <a:srgbClr val="001F5F"/>
                </a:solidFill>
                <a:latin typeface="Constantia"/>
                <a:cs typeface="Constantia"/>
              </a:rPr>
              <a:t>p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osed</a:t>
            </a:r>
            <a:r>
              <a:rPr sz="26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2600" spc="20" dirty="0">
                <a:solidFill>
                  <a:srgbClr val="001F5F"/>
                </a:solidFill>
                <a:latin typeface="Constantia"/>
                <a:cs typeface="Constantia"/>
              </a:rPr>
              <a:t>f</a:t>
            </a:r>
            <a:r>
              <a:rPr sz="2600" dirty="0">
                <a:solidFill>
                  <a:srgbClr val="001F5F"/>
                </a:solidFill>
                <a:latin typeface="Constantia"/>
                <a:cs typeface="Constantia"/>
              </a:rPr>
              <a:t>:</a:t>
            </a:r>
            <a:endParaRPr sz="26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7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start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line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2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One</a:t>
            </a:r>
            <a:r>
              <a:rPr sz="2200" spc="-1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or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more</a:t>
            </a:r>
            <a:r>
              <a:rPr sz="22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header</a:t>
            </a:r>
            <a:r>
              <a:rPr sz="2200" spc="-10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5" dirty="0">
                <a:solidFill>
                  <a:srgbClr val="C00000"/>
                </a:solidFill>
                <a:latin typeface="Constantia"/>
                <a:cs typeface="Constantia"/>
              </a:rPr>
              <a:t>fields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An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empty</a:t>
            </a:r>
            <a:r>
              <a:rPr sz="22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line</a:t>
            </a:r>
            <a:r>
              <a:rPr sz="22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indicating</a:t>
            </a:r>
            <a:r>
              <a:rPr sz="22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114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end</a:t>
            </a:r>
            <a:r>
              <a:rPr sz="22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header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5" dirty="0">
                <a:solidFill>
                  <a:srgbClr val="C00000"/>
                </a:solidFill>
                <a:latin typeface="Constantia"/>
                <a:cs typeface="Constantia"/>
              </a:rPr>
              <a:t>fields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message</a:t>
            </a:r>
            <a:r>
              <a:rPr sz="2200" spc="-10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body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(optional)</a:t>
            </a:r>
            <a:endParaRPr sz="22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313791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3054096" cy="64007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5202936" cy="418795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4883150" cy="3996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HTTP/1.1</a:t>
            </a:r>
            <a:r>
              <a:rPr sz="18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200</a:t>
            </a:r>
            <a:r>
              <a:rPr sz="18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ok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Server:</a:t>
            </a:r>
            <a:r>
              <a:rPr sz="18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Microsoft-IIS/5.0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Date: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Mon,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12</a:t>
            </a:r>
            <a:r>
              <a:rPr sz="18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Aug</a:t>
            </a: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2007 08:05:30</a:t>
            </a:r>
            <a:r>
              <a:rPr sz="18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GMT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Content-Type: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text/html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Last-Modified:</a:t>
            </a:r>
            <a:r>
              <a:rPr sz="18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45" dirty="0">
                <a:solidFill>
                  <a:srgbClr val="C00000"/>
                </a:solidFill>
                <a:latin typeface="Constantia"/>
                <a:cs typeface="Constantia"/>
              </a:rPr>
              <a:t>Tue,</a:t>
            </a:r>
            <a:r>
              <a:rPr sz="18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13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Aug</a:t>
            </a: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2007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09:34:22</a:t>
            </a:r>
            <a:r>
              <a:rPr sz="1800" spc="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GMT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Content-Length:</a:t>
            </a:r>
            <a:r>
              <a:rPr sz="18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240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&lt;html&gt;&lt;head&gt;&lt;title&gt;page</a:t>
            </a:r>
            <a:r>
              <a:rPr sz="18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title&lt;/title&gt;&lt;/head&gt;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&lt;</a:t>
            </a:r>
            <a:r>
              <a:rPr sz="1800" spc="5" dirty="0">
                <a:solidFill>
                  <a:srgbClr val="001F5F"/>
                </a:solidFill>
                <a:latin typeface="Constantia"/>
                <a:cs typeface="Constantia"/>
              </a:rPr>
              <a:t>b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d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y&gt;som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e</a:t>
            </a:r>
            <a:r>
              <a:rPr sz="1800" spc="-1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40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n</a:t>
            </a: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t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ent&lt;/bo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d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y&gt;&lt;/html&gt;</a:t>
            </a:r>
            <a:endParaRPr sz="18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71525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631436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579" y="1539239"/>
              <a:ext cx="6391656" cy="37795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24329"/>
            <a:ext cx="6111875" cy="3608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Contains</a:t>
            </a:r>
            <a:r>
              <a:rPr sz="1500" spc="-4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header</a:t>
            </a:r>
            <a:r>
              <a:rPr sz="15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fields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5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header</a:t>
            </a:r>
            <a:r>
              <a:rPr sz="1500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fields</a:t>
            </a:r>
            <a:r>
              <a:rPr sz="1500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can</a:t>
            </a:r>
            <a:r>
              <a:rPr sz="15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be: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25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General</a:t>
            </a:r>
            <a:r>
              <a:rPr sz="13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headers</a:t>
            </a:r>
            <a:endParaRPr sz="13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8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3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300" dirty="0">
                <a:solidFill>
                  <a:srgbClr val="C00000"/>
                </a:solidFill>
                <a:latin typeface="Constantia"/>
                <a:cs typeface="Constantia"/>
              </a:rPr>
              <a:t>q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300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3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hea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der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endParaRPr sz="13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85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Response</a:t>
            </a:r>
            <a:r>
              <a:rPr sz="13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headers</a:t>
            </a:r>
            <a:endParaRPr sz="13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8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Entity</a:t>
            </a:r>
            <a:r>
              <a:rPr sz="13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headers</a:t>
            </a:r>
            <a:endParaRPr sz="13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50"/>
              </a:spcBef>
              <a:buClr>
                <a:srgbClr val="DFA108"/>
              </a:buClr>
              <a:buFont typeface="Segoe UI Symbol"/>
              <a:buChar char="⚫"/>
            </a:pPr>
            <a:endParaRPr sz="11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All</a:t>
            </a:r>
            <a:r>
              <a:rPr sz="1500" spc="-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header</a:t>
            </a:r>
            <a:r>
              <a:rPr sz="15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fields</a:t>
            </a:r>
            <a:r>
              <a:rPr sz="15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follow</a:t>
            </a:r>
            <a:r>
              <a:rPr sz="15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500" spc="-6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same</a:t>
            </a:r>
            <a:r>
              <a:rPr sz="15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1F5F"/>
                </a:solidFill>
                <a:latin typeface="Constantia"/>
                <a:cs typeface="Constantia"/>
              </a:rPr>
              <a:t>generic</a:t>
            </a:r>
            <a:r>
              <a:rPr sz="15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format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Each</a:t>
            </a:r>
            <a:r>
              <a:rPr sz="1500" spc="-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1F5F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eader</a:t>
            </a:r>
            <a:r>
              <a:rPr sz="15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35" dirty="0">
                <a:solidFill>
                  <a:srgbClr val="001F5F"/>
                </a:solidFill>
                <a:latin typeface="Constantia"/>
                <a:cs typeface="Constantia"/>
              </a:rPr>
              <a:t>f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iel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d</a:t>
            </a:r>
            <a:r>
              <a:rPr sz="1500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500" spc="5" dirty="0">
                <a:solidFill>
                  <a:srgbClr val="001F5F"/>
                </a:solidFill>
                <a:latin typeface="Constantia"/>
                <a:cs typeface="Constantia"/>
              </a:rPr>
              <a:t>n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sists</a:t>
            </a:r>
            <a:r>
              <a:rPr sz="1500" spc="-9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of a</a:t>
            </a:r>
            <a:r>
              <a:rPr sz="1500" spc="-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name</a:t>
            </a:r>
            <a:r>
              <a:rPr sz="15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1F5F"/>
                </a:solidFill>
                <a:latin typeface="Constantia"/>
                <a:cs typeface="Constantia"/>
              </a:rPr>
              <a:t>f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oll</a:t>
            </a:r>
            <a:r>
              <a:rPr sz="1500" spc="-2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500" spc="-45" dirty="0">
                <a:solidFill>
                  <a:srgbClr val="001F5F"/>
                </a:solidFill>
                <a:latin typeface="Constantia"/>
                <a:cs typeface="Constantia"/>
              </a:rPr>
              <a:t>w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ed </a:t>
            </a:r>
            <a:r>
              <a:rPr sz="1500" spc="-10" dirty="0">
                <a:solidFill>
                  <a:srgbClr val="001F5F"/>
                </a:solidFill>
                <a:latin typeface="Constantia"/>
                <a:cs typeface="Constantia"/>
              </a:rPr>
              <a:t>b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y</a:t>
            </a:r>
            <a:r>
              <a:rPr sz="15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15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ol</a:t>
            </a:r>
            <a:r>
              <a:rPr sz="1500" spc="5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n</a:t>
            </a:r>
            <a:r>
              <a:rPr sz="1500" spc="-4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(:)</a:t>
            </a:r>
            <a:r>
              <a:rPr sz="15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and</a:t>
            </a:r>
            <a:r>
              <a:rPr sz="1500" spc="-4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15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20" dirty="0">
                <a:solidFill>
                  <a:srgbClr val="001F5F"/>
                </a:solidFill>
                <a:latin typeface="Constantia"/>
                <a:cs typeface="Constantia"/>
              </a:rPr>
              <a:t>v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alue: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2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Header-name:value</a:t>
            </a:r>
            <a:endParaRPr sz="13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55"/>
              </a:spcBef>
              <a:buClr>
                <a:srgbClr val="DFA108"/>
              </a:buClr>
              <a:buFont typeface="Segoe UI Symbol"/>
              <a:buChar char="⚫"/>
            </a:pPr>
            <a:endParaRPr sz="11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500" spc="-7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1F5F"/>
                </a:solidFill>
                <a:latin typeface="Constantia"/>
                <a:cs typeface="Constantia"/>
              </a:rPr>
              <a:t>order</a:t>
            </a:r>
            <a:r>
              <a:rPr sz="1500" spc="-1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of</a:t>
            </a:r>
            <a:r>
              <a:rPr sz="1500" spc="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5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header</a:t>
            </a:r>
            <a:r>
              <a:rPr sz="15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1F5F"/>
                </a:solidFill>
                <a:latin typeface="Constantia"/>
                <a:cs typeface="Constantia"/>
              </a:rPr>
              <a:t>field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 is</a:t>
            </a:r>
            <a:r>
              <a:rPr sz="1500" spc="-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1F5F"/>
                </a:solidFill>
                <a:latin typeface="Constantia"/>
                <a:cs typeface="Constantia"/>
              </a:rPr>
              <a:t>insignificant</a:t>
            </a:r>
            <a:endParaRPr sz="15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2959608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2875788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7470648" cy="350977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7131684" cy="332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30" dirty="0">
                <a:solidFill>
                  <a:srgbClr val="001F5F"/>
                </a:solidFill>
                <a:latin typeface="Constantia"/>
                <a:cs typeface="Constantia"/>
              </a:rPr>
              <a:t>Have</a:t>
            </a:r>
            <a:r>
              <a:rPr sz="1800" spc="-9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general</a:t>
            </a:r>
            <a:r>
              <a:rPr sz="1800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applicability</a:t>
            </a:r>
            <a:r>
              <a:rPr sz="18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for</a:t>
            </a:r>
            <a:r>
              <a:rPr sz="18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both</a:t>
            </a:r>
            <a:r>
              <a:rPr sz="1800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request</a:t>
            </a:r>
            <a:r>
              <a:rPr sz="1800" spc="-10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and</a:t>
            </a: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response</a:t>
            </a:r>
            <a:r>
              <a:rPr sz="18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messages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Apply</a:t>
            </a:r>
            <a:r>
              <a:rPr sz="1800" spc="-1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only</a:t>
            </a:r>
            <a:r>
              <a:rPr sz="1800" spc="-7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to</a:t>
            </a:r>
            <a:r>
              <a:rPr sz="1800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800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message</a:t>
            </a:r>
            <a:r>
              <a:rPr sz="18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being</a:t>
            </a: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transferred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8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16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Examples:</a:t>
            </a:r>
            <a:endParaRPr sz="1800">
              <a:latin typeface="Constantia"/>
              <a:cs typeface="Constantia"/>
            </a:endParaRPr>
          </a:p>
          <a:p>
            <a:pPr marL="652780" marR="5080" lvl="1" indent="-274320">
              <a:lnSpc>
                <a:spcPct val="150000"/>
              </a:lnSpc>
              <a:spcBef>
                <a:spcPts val="375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Connection:close</a:t>
            </a:r>
            <a:r>
              <a:rPr sz="15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5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wants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close</a:t>
            </a:r>
            <a:r>
              <a:rPr sz="15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connection</a:t>
            </a:r>
            <a:r>
              <a:rPr sz="15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when the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first</a:t>
            </a:r>
            <a:r>
              <a:rPr sz="15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response </a:t>
            </a:r>
            <a:r>
              <a:rPr sz="1500" spc="-3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is</a:t>
            </a:r>
            <a:r>
              <a:rPr sz="15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complete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Cache-control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5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5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can</a:t>
            </a:r>
            <a:r>
              <a:rPr sz="15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specify</a:t>
            </a:r>
            <a:r>
              <a:rPr sz="15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additional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properties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if</a:t>
            </a:r>
            <a:r>
              <a:rPr sz="15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requested</a:t>
            </a:r>
            <a:endParaRPr sz="1500">
              <a:latin typeface="Constantia"/>
              <a:cs typeface="Constantia"/>
            </a:endParaRPr>
          </a:p>
          <a:p>
            <a:pPr marL="652780">
              <a:lnSpc>
                <a:spcPct val="100000"/>
              </a:lnSpc>
              <a:spcBef>
                <a:spcPts val="905"/>
              </a:spcBef>
            </a:pP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es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5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15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ca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ed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Date</a:t>
            </a:r>
            <a:endParaRPr sz="15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424172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338828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5038725"/>
            <a:chOff x="409955" y="1438655"/>
            <a:chExt cx="7562215" cy="5038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9099" y="1545335"/>
              <a:ext cx="7367016" cy="493166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94256"/>
            <a:ext cx="6958330" cy="393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50000"/>
              </a:lnSpc>
              <a:spcBef>
                <a:spcPts val="100"/>
              </a:spcBef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spc="-20" dirty="0">
                <a:solidFill>
                  <a:srgbClr val="001F5F"/>
                </a:solidFill>
                <a:latin typeface="Constantia"/>
                <a:cs typeface="Constantia"/>
              </a:rPr>
              <a:t>Give</a:t>
            </a:r>
            <a:r>
              <a:rPr sz="2000" spc="-6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meta-information</a:t>
            </a:r>
            <a:r>
              <a:rPr sz="2000" spc="-11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about</a:t>
            </a:r>
            <a:r>
              <a:rPr sz="2000" spc="-7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20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entity</a:t>
            </a:r>
            <a:r>
              <a:rPr sz="2000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body</a:t>
            </a:r>
            <a:r>
              <a:rPr sz="20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(message</a:t>
            </a:r>
            <a:r>
              <a:rPr sz="20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body) </a:t>
            </a:r>
            <a:r>
              <a:rPr sz="2000" spc="-48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being</a:t>
            </a:r>
            <a:r>
              <a:rPr sz="20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transferred</a:t>
            </a:r>
            <a:endParaRPr sz="20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800"/>
              </a:spcBef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spc="-15" dirty="0">
                <a:solidFill>
                  <a:srgbClr val="001F5F"/>
                </a:solidFill>
                <a:latin typeface="Constantia"/>
                <a:cs typeface="Constantia"/>
              </a:rPr>
              <a:t>Apply</a:t>
            </a:r>
            <a:r>
              <a:rPr sz="20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only</a:t>
            </a:r>
            <a:r>
              <a:rPr sz="20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if</a:t>
            </a:r>
            <a:r>
              <a:rPr sz="2000" spc="-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2000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message</a:t>
            </a:r>
            <a:r>
              <a:rPr sz="20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body</a:t>
            </a:r>
            <a:r>
              <a:rPr sz="2000" spc="-11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exists</a:t>
            </a:r>
            <a:endParaRPr sz="20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28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Examples:</a:t>
            </a:r>
            <a:endParaRPr sz="20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95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spc="-2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700" spc="-3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ent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-</a:t>
            </a:r>
            <a:r>
              <a:rPr sz="1700" spc="30" dirty="0">
                <a:solidFill>
                  <a:srgbClr val="C00000"/>
                </a:solidFill>
                <a:latin typeface="Constantia"/>
                <a:cs typeface="Constantia"/>
              </a:rPr>
              <a:t>L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ang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700" spc="-55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7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langua</a:t>
            </a:r>
            <a:r>
              <a:rPr sz="1700" spc="-40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700" spc="-1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700" spc="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h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7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in</a:t>
            </a:r>
            <a:r>
              <a:rPr sz="1700" spc="-25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en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ed</a:t>
            </a:r>
            <a:r>
              <a:rPr sz="17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au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ien</a:t>
            </a:r>
            <a:r>
              <a:rPr sz="1700" spc="-3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Content-Length</a:t>
            </a:r>
            <a:r>
              <a:rPr sz="17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size</a:t>
            </a:r>
            <a:r>
              <a:rPr sz="17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7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7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entity</a:t>
            </a:r>
            <a:r>
              <a:rPr sz="17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body</a:t>
            </a:r>
            <a:r>
              <a:rPr sz="17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(message</a:t>
            </a:r>
            <a:r>
              <a:rPr sz="17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body)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Last-Modified:</a:t>
            </a:r>
            <a:r>
              <a:rPr sz="1700" spc="3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35" dirty="0">
                <a:solidFill>
                  <a:srgbClr val="C00000"/>
                </a:solidFill>
                <a:latin typeface="Constantia"/>
                <a:cs typeface="Constantia"/>
              </a:rPr>
              <a:t>Tue,15</a:t>
            </a:r>
            <a:r>
              <a:rPr sz="17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20" dirty="0">
                <a:solidFill>
                  <a:srgbClr val="C00000"/>
                </a:solidFill>
                <a:latin typeface="Constantia"/>
                <a:cs typeface="Constantia"/>
              </a:rPr>
              <a:t>Nov</a:t>
            </a:r>
            <a:r>
              <a:rPr sz="17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1994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…</a:t>
            </a:r>
            <a:endParaRPr sz="17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099560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014216" cy="64007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7110983" cy="399745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6743065" cy="38150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Adds</a:t>
            </a:r>
            <a:r>
              <a:rPr sz="18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additional</a:t>
            </a:r>
            <a:r>
              <a:rPr sz="1800" spc="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information</a:t>
            </a:r>
            <a:r>
              <a:rPr sz="18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about</a:t>
            </a:r>
            <a:r>
              <a:rPr sz="1800" spc="-7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800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request</a:t>
            </a:r>
            <a:endParaRPr sz="1800">
              <a:latin typeface="Constantia"/>
              <a:cs typeface="Constantia"/>
            </a:endParaRPr>
          </a:p>
          <a:p>
            <a:pPr marL="286385" marR="5080" indent="-274320">
              <a:lnSpc>
                <a:spcPct val="150000"/>
              </a:lnSpc>
              <a:spcBef>
                <a:spcPts val="6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20" dirty="0">
                <a:solidFill>
                  <a:srgbClr val="001F5F"/>
                </a:solidFill>
                <a:latin typeface="Constantia"/>
                <a:cs typeface="Constantia"/>
              </a:rPr>
              <a:t>May</a:t>
            </a:r>
            <a:r>
              <a:rPr sz="1800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include</a:t>
            </a: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information</a:t>
            </a:r>
            <a:r>
              <a:rPr sz="1800" spc="-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about</a:t>
            </a:r>
            <a:r>
              <a:rPr sz="18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800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client/sender,</a:t>
            </a:r>
            <a:r>
              <a:rPr sz="1800" spc="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including</a:t>
            </a:r>
            <a:r>
              <a:rPr sz="1800" spc="-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client </a:t>
            </a:r>
            <a:r>
              <a:rPr sz="1800" spc="-434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capability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8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165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Examples:</a:t>
            </a:r>
            <a:endParaRPr sz="18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75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cc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ept</a:t>
            </a:r>
            <a:r>
              <a:rPr sz="15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-</a:t>
            </a:r>
            <a:r>
              <a:rPr sz="15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eptable</a:t>
            </a:r>
            <a:r>
              <a:rPr sz="15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medi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ype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15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f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or</a:t>
            </a:r>
            <a:r>
              <a:rPr sz="15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espo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se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cc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ept-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Ch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arset</a:t>
            </a:r>
            <a:r>
              <a:rPr sz="15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5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eptable</a:t>
            </a:r>
            <a:r>
              <a:rPr sz="1500" spc="-114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ac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er</a:t>
            </a:r>
            <a:r>
              <a:rPr sz="15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set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ser-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spc="-50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ent</a:t>
            </a:r>
            <a:r>
              <a:rPr sz="15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5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cl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ent</a:t>
            </a:r>
            <a:r>
              <a:rPr sz="15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b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w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ser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Host:</a:t>
            </a:r>
            <a:r>
              <a:rPr sz="1500" spc="3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-</a:t>
            </a:r>
            <a:r>
              <a:rPr sz="15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domain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name+port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…</a:t>
            </a:r>
            <a:endParaRPr sz="15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453128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370832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9099" y="1545335"/>
              <a:ext cx="6448044" cy="39258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46047"/>
            <a:ext cx="6101715" cy="37318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spc="-20" dirty="0">
                <a:solidFill>
                  <a:srgbClr val="001F5F"/>
                </a:solidFill>
                <a:latin typeface="Constantia"/>
                <a:cs typeface="Constantia"/>
              </a:rPr>
              <a:t>More</a:t>
            </a:r>
            <a:r>
              <a:rPr sz="2000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information,</a:t>
            </a:r>
            <a:r>
              <a:rPr sz="20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in</a:t>
            </a:r>
            <a:r>
              <a:rPr sz="2000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addition</a:t>
            </a:r>
            <a:r>
              <a:rPr sz="2000" spc="-8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5" dirty="0">
                <a:solidFill>
                  <a:srgbClr val="001F5F"/>
                </a:solidFill>
                <a:latin typeface="Constantia"/>
                <a:cs typeface="Constantia"/>
              </a:rPr>
              <a:t>to</a:t>
            </a:r>
            <a:r>
              <a:rPr sz="20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20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status</a:t>
            </a:r>
            <a:r>
              <a:rPr sz="2000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line</a:t>
            </a:r>
            <a:endParaRPr sz="20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800"/>
              </a:spcBef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spc="-20" dirty="0">
                <a:solidFill>
                  <a:srgbClr val="001F5F"/>
                </a:solidFill>
                <a:latin typeface="Constantia"/>
                <a:cs typeface="Constantia"/>
              </a:rPr>
              <a:t>May</a:t>
            </a:r>
            <a:r>
              <a:rPr sz="2000" spc="-1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contain</a:t>
            </a:r>
            <a:r>
              <a:rPr sz="2000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information</a:t>
            </a:r>
            <a:r>
              <a:rPr sz="2000" spc="-1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about</a:t>
            </a:r>
            <a:r>
              <a:rPr sz="2000" spc="-9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20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server</a:t>
            </a:r>
            <a:r>
              <a:rPr sz="2000" spc="-1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or</a:t>
            </a:r>
            <a:r>
              <a:rPr sz="2000" spc="-1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2000" spc="-10" dirty="0">
                <a:solidFill>
                  <a:srgbClr val="001F5F"/>
                </a:solidFill>
                <a:latin typeface="Constantia"/>
                <a:cs typeface="Constantia"/>
              </a:rPr>
              <a:t>resource</a:t>
            </a:r>
            <a:endParaRPr sz="20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Font typeface="Segoe UI Symbol"/>
              <a:buChar char="⚫"/>
            </a:pPr>
            <a:endParaRPr sz="2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dirty="0">
                <a:solidFill>
                  <a:srgbClr val="001F5F"/>
                </a:solidFill>
                <a:latin typeface="Constantia"/>
                <a:cs typeface="Constantia"/>
              </a:rPr>
              <a:t>Examples:</a:t>
            </a:r>
            <a:endParaRPr sz="20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9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17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information</a:t>
            </a:r>
            <a:r>
              <a:rPr sz="17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about</a:t>
            </a:r>
            <a:r>
              <a:rPr sz="17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7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5" dirty="0">
                <a:solidFill>
                  <a:srgbClr val="C00000"/>
                </a:solidFill>
                <a:latin typeface="Constantia"/>
                <a:cs typeface="Constantia"/>
              </a:rPr>
              <a:t>web</a:t>
            </a:r>
            <a:r>
              <a:rPr sz="17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1700" spc="-1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software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Location</a:t>
            </a:r>
            <a:r>
              <a:rPr sz="17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used</a:t>
            </a:r>
            <a:r>
              <a:rPr sz="17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7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redirect</a:t>
            </a:r>
            <a:r>
              <a:rPr sz="17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7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7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different</a:t>
            </a:r>
            <a:r>
              <a:rPr sz="17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location</a:t>
            </a:r>
            <a:r>
              <a:rPr sz="17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(URI)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5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7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700" spc="-5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x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y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-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uthentica</a:t>
            </a:r>
            <a:r>
              <a:rPr sz="1700" spc="-25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7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700" spc="-3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700" spc="-5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x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y</a:t>
            </a:r>
            <a:r>
              <a:rPr sz="17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aut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h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enti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at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on</a:t>
            </a:r>
            <a:r>
              <a:rPr sz="17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ch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lle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700" spc="-40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spc="-15" dirty="0">
                <a:solidFill>
                  <a:srgbClr val="C00000"/>
                </a:solidFill>
                <a:latin typeface="Constantia"/>
                <a:cs typeface="Constantia"/>
              </a:rPr>
              <a:t>Age</a:t>
            </a:r>
            <a:r>
              <a:rPr sz="17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7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estimate</a:t>
            </a:r>
            <a:r>
              <a:rPr sz="17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7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time</a:t>
            </a:r>
            <a:r>
              <a:rPr sz="17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since</a:t>
            </a:r>
            <a:r>
              <a:rPr sz="17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response</a:t>
            </a:r>
            <a:r>
              <a:rPr sz="17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5" dirty="0">
                <a:solidFill>
                  <a:srgbClr val="C00000"/>
                </a:solidFill>
                <a:latin typeface="Constantia"/>
                <a:cs typeface="Constantia"/>
              </a:rPr>
              <a:t>was</a:t>
            </a:r>
            <a:r>
              <a:rPr sz="17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700" spc="-10" dirty="0">
                <a:solidFill>
                  <a:srgbClr val="C00000"/>
                </a:solidFill>
                <a:latin typeface="Constantia"/>
                <a:cs typeface="Constantia"/>
              </a:rPr>
              <a:t>generated</a:t>
            </a:r>
            <a:endParaRPr sz="17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20"/>
              </a:spcBef>
              <a:buClr>
                <a:srgbClr val="DFA108"/>
              </a:buClr>
              <a:buSzPct val="85294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700" dirty="0">
                <a:solidFill>
                  <a:srgbClr val="C00000"/>
                </a:solidFill>
                <a:latin typeface="Constantia"/>
                <a:cs typeface="Constantia"/>
              </a:rPr>
              <a:t>…</a:t>
            </a:r>
            <a:endParaRPr sz="17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701540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617720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5202936" cy="418795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4883150" cy="3996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HTTP/1.1</a:t>
            </a:r>
            <a:r>
              <a:rPr sz="1800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200</a:t>
            </a:r>
            <a:r>
              <a:rPr sz="18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ok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Server:</a:t>
            </a:r>
            <a:r>
              <a:rPr sz="18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Microsoft-IIS/5.0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Date: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Mon,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12</a:t>
            </a:r>
            <a:r>
              <a:rPr sz="18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Aug</a:t>
            </a: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2007 08:05:30</a:t>
            </a:r>
            <a:r>
              <a:rPr sz="18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GMT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Content-Type: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text/html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Last-Modified:</a:t>
            </a:r>
            <a:r>
              <a:rPr sz="18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45" dirty="0">
                <a:solidFill>
                  <a:srgbClr val="C00000"/>
                </a:solidFill>
                <a:latin typeface="Constantia"/>
                <a:cs typeface="Constantia"/>
              </a:rPr>
              <a:t>Tue,</a:t>
            </a:r>
            <a:r>
              <a:rPr sz="18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13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Aug</a:t>
            </a:r>
            <a:r>
              <a:rPr sz="18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2007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09:34:22</a:t>
            </a:r>
            <a:r>
              <a:rPr sz="1800" spc="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GMT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Content-Length:</a:t>
            </a:r>
            <a:r>
              <a:rPr sz="18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240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&lt;html&gt;&lt;head&gt;&lt;title&gt;page</a:t>
            </a:r>
            <a:r>
              <a:rPr sz="1800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title&lt;/title&gt;&lt;/head&gt;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&lt;</a:t>
            </a:r>
            <a:r>
              <a:rPr sz="1800" spc="5" dirty="0">
                <a:solidFill>
                  <a:srgbClr val="001F5F"/>
                </a:solidFill>
                <a:latin typeface="Constantia"/>
                <a:cs typeface="Constantia"/>
              </a:rPr>
              <a:t>b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d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y&gt;som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e</a:t>
            </a:r>
            <a:r>
              <a:rPr sz="1800" spc="-1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40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n</a:t>
            </a: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t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ent&lt;/bo</a:t>
            </a:r>
            <a:r>
              <a:rPr sz="1800" spc="-15" dirty="0">
                <a:solidFill>
                  <a:srgbClr val="001F5F"/>
                </a:solidFill>
                <a:latin typeface="Constantia"/>
                <a:cs typeface="Constantia"/>
              </a:rPr>
              <a:t>d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y&gt;&lt;/html&gt;</a:t>
            </a:r>
            <a:endParaRPr sz="18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71525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631436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5263896" cy="402793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4966335" cy="384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8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request</a:t>
            </a:r>
            <a:r>
              <a:rPr sz="1800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line</a:t>
            </a:r>
            <a:r>
              <a:rPr sz="1800" spc="-9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Constantia"/>
                <a:cs typeface="Constantia"/>
              </a:rPr>
              <a:t>contains</a:t>
            </a:r>
            <a:r>
              <a:rPr sz="1800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three</a:t>
            </a:r>
            <a:r>
              <a:rPr sz="1800" spc="-10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parts:</a:t>
            </a:r>
            <a:endParaRPr sz="1800">
              <a:latin typeface="Constantia"/>
              <a:cs typeface="Constantia"/>
            </a:endParaRPr>
          </a:p>
          <a:p>
            <a:pPr marL="273685" marR="2962910" lvl="1" indent="-273685" algn="r">
              <a:lnSpc>
                <a:spcPct val="100000"/>
              </a:lnSpc>
              <a:spcBef>
                <a:spcPts val="1275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273685" algn="l"/>
                <a:tab pos="274320" algn="l"/>
              </a:tabLst>
            </a:pP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equest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met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od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equest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URI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15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10" dirty="0">
                <a:solidFill>
                  <a:srgbClr val="C00000"/>
                </a:solidFill>
                <a:latin typeface="Constantia"/>
                <a:cs typeface="Constantia"/>
              </a:rPr>
              <a:t>V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er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ion</a:t>
            </a:r>
            <a:endParaRPr sz="15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20"/>
              </a:spcBef>
              <a:buClr>
                <a:srgbClr val="DFA108"/>
              </a:buClr>
              <a:buFont typeface="Segoe UI Symbol"/>
              <a:buChar char="⚫"/>
            </a:pPr>
            <a:endParaRPr sz="1300">
              <a:latin typeface="Constantia"/>
              <a:cs typeface="Constantia"/>
            </a:endParaRPr>
          </a:p>
          <a:p>
            <a:pPr marL="273685" marR="2964815" indent="-273685" algn="r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73685" algn="l"/>
                <a:tab pos="287020" algn="l"/>
              </a:tabLst>
            </a:pPr>
            <a:r>
              <a:rPr sz="1800" spc="-25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1800" dirty="0">
                <a:solidFill>
                  <a:srgbClr val="001F5F"/>
                </a:solidFill>
                <a:latin typeface="Constantia"/>
                <a:cs typeface="Constantia"/>
              </a:rPr>
              <a:t>equest</a:t>
            </a:r>
            <a:r>
              <a:rPr sz="1800" spc="-6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1F5F"/>
                </a:solidFill>
                <a:latin typeface="Constantia"/>
                <a:cs typeface="Constantia"/>
              </a:rPr>
              <a:t>methods</a:t>
            </a:r>
            <a:endParaRPr sz="18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75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GET</a:t>
            </a:r>
            <a:r>
              <a:rPr sz="15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(or</a:t>
            </a:r>
            <a:r>
              <a:rPr sz="15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retrieve)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information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from</a:t>
            </a:r>
            <a:r>
              <a:rPr sz="15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POST</a:t>
            </a:r>
            <a:r>
              <a:rPr sz="15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(information)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back</a:t>
            </a:r>
            <a:r>
              <a:rPr sz="15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HE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– l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500" spc="-35" dirty="0">
                <a:solidFill>
                  <a:srgbClr val="C00000"/>
                </a:solidFill>
                <a:latin typeface="Constantia"/>
                <a:cs typeface="Constantia"/>
              </a:rPr>
              <a:t>k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5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GET</a:t>
            </a:r>
            <a:r>
              <a:rPr sz="15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bu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5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l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y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eturns</a:t>
            </a:r>
            <a:r>
              <a:rPr sz="15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met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a-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in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f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500" spc="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mat</a:t>
            </a: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on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10" dirty="0">
                <a:solidFill>
                  <a:srgbClr val="C00000"/>
                </a:solidFill>
                <a:latin typeface="Constantia"/>
                <a:cs typeface="Constantia"/>
              </a:rPr>
              <a:t>PUT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(information)</a:t>
            </a:r>
            <a:r>
              <a:rPr sz="15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C00000"/>
                </a:solidFill>
                <a:latin typeface="Constantia"/>
                <a:cs typeface="Constantia"/>
              </a:rPr>
              <a:t>at</a:t>
            </a:r>
            <a:r>
              <a:rPr sz="15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200"/>
              </a:spcBef>
              <a:buClr>
                <a:srgbClr val="DFA108"/>
              </a:buClr>
              <a:buSzPct val="83333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DELETE</a:t>
            </a:r>
            <a:r>
              <a:rPr sz="15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(information)</a:t>
            </a:r>
            <a:r>
              <a:rPr sz="15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from</a:t>
            </a:r>
            <a:r>
              <a:rPr sz="15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5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endParaRPr sz="15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63143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549140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594860"/>
            <a:chOff x="409955" y="1438655"/>
            <a:chExt cx="7562215" cy="45948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387" y="1522475"/>
              <a:ext cx="6190488" cy="451104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13662"/>
            <a:ext cx="5837555" cy="37979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History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1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700" b="1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30" dirty="0">
                <a:solidFill>
                  <a:srgbClr val="006FC0"/>
                </a:solidFill>
                <a:latin typeface="Constantia"/>
                <a:cs typeface="Constantia"/>
              </a:rPr>
              <a:t>World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Wide</a:t>
            </a:r>
            <a:r>
              <a:rPr sz="1700" b="1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Web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(WWW)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1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700" b="1" spc="5" dirty="0">
                <a:solidFill>
                  <a:srgbClr val="006FC0"/>
                </a:solidFill>
                <a:latin typeface="Constantia"/>
                <a:cs typeface="Constantia"/>
              </a:rPr>
              <a:t>l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nt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/Se</a:t>
            </a:r>
            <a:r>
              <a:rPr sz="1700" b="1" spc="3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v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1700" b="1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chi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ec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u</a:t>
            </a:r>
            <a:r>
              <a:rPr sz="1700" b="1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700" b="1" spc="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20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700" b="1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Domain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Name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System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(DNS)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1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URL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1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700" b="1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Header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20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700" b="1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Request/Response,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Stateless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nature</a:t>
            </a:r>
            <a:r>
              <a:rPr sz="1700" b="1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700" b="1" spc="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20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125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700" b="1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b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ws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spc="-10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on</a:t>
            </a:r>
            <a:r>
              <a:rPr sz="1700" b="1" spc="30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g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u</a:t>
            </a:r>
            <a:r>
              <a:rPr sz="1700" b="1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ion</a:t>
            </a: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1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700" b="1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Authentication</a:t>
            </a:r>
            <a:endParaRPr sz="17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43255" y="265175"/>
            <a:ext cx="7797165" cy="1054735"/>
            <a:chOff x="143255" y="265175"/>
            <a:chExt cx="7797165" cy="1054735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60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3255" y="265175"/>
              <a:ext cx="3115056" cy="1054608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399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19455" y="306323"/>
              <a:ext cx="3031236" cy="969263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438655"/>
            <a:ext cx="7574280" cy="4438015"/>
            <a:chOff x="397763" y="1438655"/>
            <a:chExt cx="7574280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551431"/>
              <a:ext cx="7533132" cy="388162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64334"/>
            <a:ext cx="7147559" cy="36696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r>
              <a:rPr sz="2400" spc="-114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URI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7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URI</a:t>
            </a:r>
            <a:r>
              <a:rPr sz="22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resource</a:t>
            </a:r>
            <a:r>
              <a:rPr sz="22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requested</a:t>
            </a:r>
            <a:endParaRPr sz="22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Clr>
                <a:srgbClr val="DFA108"/>
              </a:buClr>
              <a:buFont typeface="Segoe UI Symbol"/>
              <a:buChar char="⚫"/>
            </a:pPr>
            <a:endParaRPr sz="16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2400" spc="-1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30" dirty="0">
                <a:solidFill>
                  <a:srgbClr val="006FC0"/>
                </a:solidFill>
                <a:latin typeface="Constantia"/>
                <a:cs typeface="Constantia"/>
              </a:rPr>
              <a:t>Version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8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Used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by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sender</a:t>
            </a:r>
            <a:r>
              <a:rPr sz="2200" spc="-1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5" dirty="0">
                <a:solidFill>
                  <a:srgbClr val="C00000"/>
                </a:solidFill>
                <a:latin typeface="Constantia"/>
                <a:cs typeface="Constantia"/>
              </a:rPr>
              <a:t>notify</a:t>
            </a:r>
            <a:r>
              <a:rPr sz="22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5" dirty="0">
                <a:solidFill>
                  <a:srgbClr val="C00000"/>
                </a:solidFill>
                <a:latin typeface="Constantia"/>
                <a:cs typeface="Constantia"/>
              </a:rPr>
              <a:t>receiver</a:t>
            </a:r>
            <a:r>
              <a:rPr sz="2200" spc="-1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its</a:t>
            </a:r>
            <a:r>
              <a:rPr sz="2200" spc="-1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abilities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Included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in</a:t>
            </a:r>
            <a:r>
              <a:rPr sz="22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dirty="0">
                <a:solidFill>
                  <a:srgbClr val="C00000"/>
                </a:solidFill>
                <a:latin typeface="Constantia"/>
                <a:cs typeface="Constantia"/>
              </a:rPr>
              <a:t>first</a:t>
            </a:r>
            <a:r>
              <a:rPr sz="22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line</a:t>
            </a:r>
            <a:r>
              <a:rPr sz="2200" spc="-114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22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message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6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  <a:tab pos="1734185" algn="l"/>
              </a:tabLst>
            </a:pP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Format:	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HTTP/&lt;major&gt;.&lt;minor&gt;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151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E.x.</a:t>
            </a:r>
            <a:r>
              <a:rPr sz="1900" spc="4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HTTP/1.1</a:t>
            </a:r>
            <a:endParaRPr sz="19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5853684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5769864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291" y="1542287"/>
              <a:ext cx="3159251" cy="293065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38046"/>
            <a:ext cx="2839720" cy="2738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C00000"/>
                </a:solidFill>
                <a:latin typeface="Constantia"/>
                <a:cs typeface="Constantia"/>
              </a:rPr>
              <a:t>GET</a:t>
            </a:r>
            <a:r>
              <a:rPr sz="18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/hello.html</a:t>
            </a:r>
            <a:r>
              <a:rPr sz="18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C00000"/>
                </a:solidFill>
                <a:latin typeface="Constantia"/>
                <a:cs typeface="Constantia"/>
              </a:rPr>
              <a:t>HTTP/1.1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Host:</a:t>
            </a:r>
            <a:r>
              <a:rPr sz="18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6FC0"/>
                </a:solidFill>
                <a:latin typeface="Constantia"/>
                <a:cs typeface="Constantia"/>
                <a:hlinkClick r:id="rId5"/>
              </a:rPr>
              <a:t>www.example.com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User-Agent:</a:t>
            </a:r>
            <a:r>
              <a:rPr sz="18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Mozilla/4.0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Accept-Language:</a:t>
            </a:r>
            <a:r>
              <a:rPr sz="18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en-us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Accept-Encoding:</a:t>
            </a:r>
            <a:r>
              <a:rPr sz="18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gzip</a:t>
            </a:r>
            <a:endParaRPr sz="18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10" dirty="0">
                <a:solidFill>
                  <a:srgbClr val="C00000"/>
                </a:solidFill>
                <a:latin typeface="Constantia"/>
                <a:cs typeface="Constantia"/>
              </a:rPr>
              <a:t>Connection:</a:t>
            </a:r>
            <a:r>
              <a:rPr sz="18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6FC0"/>
                </a:solidFill>
                <a:latin typeface="Constantia"/>
                <a:cs typeface="Constantia"/>
              </a:rPr>
              <a:t>Keep-Alive</a:t>
            </a:r>
            <a:endParaRPr sz="18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78891" y="574547"/>
              <a:ext cx="6207252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56615" y="612647"/>
              <a:ext cx="6121908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438655"/>
            <a:ext cx="7574280" cy="4438015"/>
            <a:chOff x="397763" y="1438655"/>
            <a:chExt cx="7574280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496567"/>
              <a:ext cx="4258056" cy="407517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51241"/>
            <a:ext cx="3858260" cy="4029075"/>
          </a:xfrm>
          <a:prstGeom prst="rect">
            <a:avLst/>
          </a:prstGeom>
        </p:spPr>
        <p:txBody>
          <a:bodyPr vert="horz" wrap="square" lIns="0" tIns="17081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34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2400" spc="-1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response</a:t>
            </a:r>
            <a:r>
              <a:rPr sz="24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line</a:t>
            </a:r>
            <a:r>
              <a:rPr sz="2400" spc="-1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contains: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3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2200" spc="-1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version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9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Stat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2200" spc="-1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ode</a:t>
            </a:r>
            <a:endParaRPr sz="2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9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Status</a:t>
            </a:r>
            <a:r>
              <a:rPr sz="2200" spc="-1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ode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descri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tion</a:t>
            </a:r>
            <a:endParaRPr sz="2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2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Example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4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HTTP/1.1</a:t>
            </a:r>
            <a:r>
              <a:rPr sz="22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200</a:t>
            </a:r>
            <a:r>
              <a:rPr sz="22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ok</a:t>
            </a:r>
            <a:endParaRPr sz="2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42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Sta</a:t>
            </a:r>
            <a:r>
              <a:rPr sz="2400" spc="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u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2400" spc="-1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3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Has</a:t>
            </a:r>
            <a:r>
              <a:rPr sz="22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5</a:t>
            </a:r>
            <a:r>
              <a:rPr sz="22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categories</a:t>
            </a:r>
            <a:endParaRPr sz="22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4879848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4796028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388363"/>
            <a:ext cx="7574280" cy="4488180"/>
            <a:chOff x="397763" y="1388363"/>
            <a:chExt cx="7574280" cy="44881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388363"/>
              <a:ext cx="7341108" cy="424738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500885"/>
            <a:ext cx="6878955" cy="407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1xx</a:t>
            </a:r>
            <a:r>
              <a:rPr sz="24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24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r>
              <a:rPr sz="2400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received,</a:t>
            </a:r>
            <a:r>
              <a:rPr sz="24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processing</a:t>
            </a:r>
            <a:r>
              <a:rPr sz="2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continues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6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E.x.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8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100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Continue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tells</a:t>
            </a:r>
            <a:r>
              <a:rPr sz="19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9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continue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with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9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request</a:t>
            </a:r>
            <a:endParaRPr sz="1900">
              <a:latin typeface="Constantia"/>
              <a:cs typeface="Constantia"/>
            </a:endParaRPr>
          </a:p>
          <a:p>
            <a:pPr marL="286385" marR="536575" indent="-274320">
              <a:lnSpc>
                <a:spcPts val="2590"/>
              </a:lnSpc>
              <a:spcBef>
                <a:spcPts val="61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2xx</a:t>
            </a:r>
            <a:r>
              <a:rPr sz="2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success,</a:t>
            </a:r>
            <a:r>
              <a:rPr sz="24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action</a:t>
            </a:r>
            <a:r>
              <a:rPr sz="2400" spc="-10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was</a:t>
            </a:r>
            <a:r>
              <a:rPr sz="24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5" dirty="0">
                <a:solidFill>
                  <a:srgbClr val="006FC0"/>
                </a:solidFill>
                <a:latin typeface="Constantia"/>
                <a:cs typeface="Constantia"/>
              </a:rPr>
              <a:t>successfully</a:t>
            </a:r>
            <a:r>
              <a:rPr sz="24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received, </a:t>
            </a:r>
            <a:r>
              <a:rPr sz="2400" spc="-5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understood</a:t>
            </a:r>
            <a:r>
              <a:rPr sz="2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2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accepted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E.x.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8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200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Ok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request</a:t>
            </a:r>
            <a:r>
              <a:rPr sz="19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has</a:t>
            </a:r>
            <a:r>
              <a:rPr sz="19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succeeded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7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202</a:t>
            </a:r>
            <a:r>
              <a:rPr sz="19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Accepted</a:t>
            </a:r>
            <a:r>
              <a:rPr sz="19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request</a:t>
            </a:r>
            <a:r>
              <a:rPr sz="19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accepted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but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not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processed</a:t>
            </a: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ts val="2735"/>
              </a:lnSpc>
              <a:spcBef>
                <a:spcPts val="28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3xx</a:t>
            </a:r>
            <a:r>
              <a:rPr sz="24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fur</a:t>
            </a:r>
            <a:r>
              <a:rPr sz="2400" spc="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her</a:t>
            </a:r>
            <a:r>
              <a:rPr sz="2400" spc="-1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action</a:t>
            </a:r>
            <a:r>
              <a:rPr sz="24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mus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2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b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24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ta</a:t>
            </a:r>
            <a:r>
              <a:rPr sz="2400" spc="-50" dirty="0">
                <a:solidFill>
                  <a:srgbClr val="006FC0"/>
                </a:solidFill>
                <a:latin typeface="Constantia"/>
                <a:cs typeface="Constantia"/>
              </a:rPr>
              <a:t>k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en</a:t>
            </a:r>
            <a:r>
              <a:rPr sz="24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3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2400" spc="-114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m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ple</a:t>
            </a:r>
            <a:r>
              <a:rPr sz="2400" spc="-3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24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endParaRPr sz="2400">
              <a:latin typeface="Constantia"/>
              <a:cs typeface="Constantia"/>
            </a:endParaRPr>
          </a:p>
          <a:p>
            <a:pPr marL="286385">
              <a:lnSpc>
                <a:spcPts val="2735"/>
              </a:lnSpc>
            </a:pP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5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E.x.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8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302 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Found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resource</a:t>
            </a:r>
            <a:r>
              <a:rPr sz="19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found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but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temporarily</a:t>
            </a:r>
            <a:r>
              <a:rPr sz="19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moved</a:t>
            </a:r>
            <a:endParaRPr sz="19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610209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6016752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424939"/>
            <a:ext cx="7574280" cy="4451985"/>
            <a:chOff x="397763" y="1424939"/>
            <a:chExt cx="7574280" cy="445198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424939"/>
              <a:ext cx="7434072" cy="429768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92075"/>
            <a:ext cx="7065645" cy="4175760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45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4xx</a:t>
            </a:r>
            <a:r>
              <a:rPr sz="24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24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client</a:t>
            </a:r>
            <a:r>
              <a:rPr sz="2400" spc="-114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error</a:t>
            </a:r>
            <a:r>
              <a:rPr sz="2400" spc="-1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or</a:t>
            </a:r>
            <a:r>
              <a:rPr sz="24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5" dirty="0">
                <a:solidFill>
                  <a:srgbClr val="006FC0"/>
                </a:solidFill>
                <a:latin typeface="Constantia"/>
                <a:cs typeface="Constantia"/>
              </a:rPr>
              <a:t>invalid</a:t>
            </a:r>
            <a:r>
              <a:rPr sz="24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0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32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006FC0"/>
                </a:solidFill>
                <a:latin typeface="Constantia"/>
                <a:cs typeface="Constantia"/>
              </a:rPr>
              <a:t>E.x.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31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401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 Unauthorized</a:t>
            </a:r>
            <a:r>
              <a:rPr sz="19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4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request</a:t>
            </a:r>
            <a:r>
              <a:rPr sz="19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requires</a:t>
            </a:r>
            <a:r>
              <a:rPr sz="19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authorization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30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403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 Forbidden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9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may</a:t>
            </a:r>
            <a:r>
              <a:rPr sz="19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not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30" dirty="0">
                <a:solidFill>
                  <a:srgbClr val="C00000"/>
                </a:solidFill>
                <a:latin typeface="Constantia"/>
                <a:cs typeface="Constantia"/>
              </a:rPr>
              <a:t>have</a:t>
            </a:r>
            <a:r>
              <a:rPr sz="19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access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9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9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resource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30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404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Not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Found–</a:t>
            </a:r>
            <a:r>
              <a:rPr sz="19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page</a:t>
            </a:r>
            <a:r>
              <a:rPr sz="19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not</a:t>
            </a:r>
            <a:r>
              <a:rPr sz="19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found</a:t>
            </a:r>
            <a:endParaRPr sz="1900">
              <a:latin typeface="Constantia"/>
              <a:cs typeface="Constantia"/>
            </a:endParaRPr>
          </a:p>
          <a:p>
            <a:pPr lvl="2">
              <a:lnSpc>
                <a:spcPct val="100000"/>
              </a:lnSpc>
              <a:spcBef>
                <a:spcPts val="30"/>
              </a:spcBef>
              <a:buClr>
                <a:srgbClr val="BA8504"/>
              </a:buClr>
              <a:buFont typeface="Segoe UI Symbol"/>
              <a:buChar char="⚫"/>
            </a:pPr>
            <a:endParaRPr sz="25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5xx</a:t>
            </a:r>
            <a:r>
              <a:rPr sz="24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se</a:t>
            </a:r>
            <a:r>
              <a:rPr sz="2400" spc="5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v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2400" spc="-1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2400" spc="-3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or</a:t>
            </a:r>
            <a:r>
              <a:rPr sz="2400" spc="-1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cur</a:t>
            </a:r>
            <a:r>
              <a:rPr sz="2400" spc="-3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ed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32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006FC0"/>
                </a:solidFill>
                <a:latin typeface="Constantia"/>
                <a:cs typeface="Constantia"/>
              </a:rPr>
              <a:t>E.x.</a:t>
            </a:r>
            <a:endParaRPr sz="2200">
              <a:latin typeface="Constantia"/>
              <a:cs typeface="Constantia"/>
            </a:endParaRPr>
          </a:p>
          <a:p>
            <a:pPr marL="1018540" marR="548640" lvl="2" indent="-228600">
              <a:lnSpc>
                <a:spcPct val="100000"/>
              </a:lnSpc>
              <a:spcBef>
                <a:spcPts val="31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500 Internal Server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Error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 server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encountered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an 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unexpected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error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(error/bug</a:t>
            </a:r>
            <a:r>
              <a:rPr sz="19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with</a:t>
            </a:r>
            <a:r>
              <a:rPr sz="19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9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19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side</a:t>
            </a:r>
            <a:r>
              <a:rPr sz="19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script)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30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505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19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Version</a:t>
            </a:r>
            <a:r>
              <a:rPr sz="19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Not</a:t>
            </a:r>
            <a:r>
              <a:rPr sz="19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Supported</a:t>
            </a:r>
            <a:r>
              <a:rPr sz="19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–</a:t>
            </a:r>
            <a:r>
              <a:rPr sz="19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1900" spc="-1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doesn’t</a:t>
            </a:r>
            <a:r>
              <a:rPr sz="19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support</a:t>
            </a:r>
            <a:endParaRPr sz="1900">
              <a:latin typeface="Constantia"/>
              <a:cs typeface="Constantia"/>
            </a:endParaRPr>
          </a:p>
          <a:p>
            <a:pPr marL="1018540">
              <a:lnSpc>
                <a:spcPct val="100000"/>
              </a:lnSpc>
            </a:pP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th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9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19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60" dirty="0">
                <a:solidFill>
                  <a:srgbClr val="C00000"/>
                </a:solidFill>
                <a:latin typeface="Constantia"/>
                <a:cs typeface="Constantia"/>
              </a:rPr>
              <a:t>v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sion</a:t>
            </a:r>
            <a:endParaRPr sz="19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403859"/>
            <a:ext cx="7661275" cy="893444"/>
            <a:chOff x="278891" y="4038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574547"/>
              <a:ext cx="610209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612647"/>
              <a:ext cx="6016752" cy="64007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210055"/>
            <a:ext cx="7562215" cy="5032375"/>
            <a:chOff x="409955" y="1210055"/>
            <a:chExt cx="7562215" cy="50323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210055"/>
              <a:ext cx="7562088" cy="47426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151" y="1309115"/>
              <a:ext cx="7418832" cy="493318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261871"/>
              <a:ext cx="7458456" cy="46390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391156"/>
            <a:ext cx="7846060" cy="460190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6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has</a:t>
            </a:r>
            <a:r>
              <a:rPr sz="16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6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simple</a:t>
            </a:r>
            <a:r>
              <a:rPr sz="16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framework</a:t>
            </a:r>
            <a:r>
              <a:rPr sz="16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for</a:t>
            </a:r>
            <a:r>
              <a:rPr sz="16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access</a:t>
            </a:r>
            <a:r>
              <a:rPr sz="16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authentication</a:t>
            </a:r>
            <a:endParaRPr sz="1600">
              <a:latin typeface="Constantia"/>
              <a:cs typeface="Constantia"/>
            </a:endParaRPr>
          </a:p>
          <a:p>
            <a:pPr marL="286385" marR="195580" indent="-274320">
              <a:lnSpc>
                <a:spcPct val="150000"/>
              </a:lnSpc>
              <a:spcBef>
                <a:spcPts val="6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Assuming</a:t>
            </a:r>
            <a:r>
              <a:rPr sz="16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that</a:t>
            </a:r>
            <a:r>
              <a:rPr sz="16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6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certain</a:t>
            </a:r>
            <a:r>
              <a:rPr sz="16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group</a:t>
            </a:r>
            <a:r>
              <a:rPr sz="16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600" spc="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pages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(resources),</a:t>
            </a:r>
            <a:r>
              <a:rPr sz="16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usually</a:t>
            </a:r>
            <a:r>
              <a:rPr sz="16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referred</a:t>
            </a:r>
            <a:r>
              <a:rPr sz="1600" spc="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6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as</a:t>
            </a:r>
            <a:r>
              <a:rPr sz="16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realm,</a:t>
            </a:r>
            <a:r>
              <a:rPr sz="16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should </a:t>
            </a:r>
            <a:r>
              <a:rPr sz="1600" spc="-3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only</a:t>
            </a:r>
            <a:r>
              <a:rPr sz="16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be</a:t>
            </a:r>
            <a:r>
              <a:rPr sz="16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accessible</a:t>
            </a:r>
            <a:r>
              <a:rPr sz="16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6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whoever</a:t>
            </a:r>
            <a:r>
              <a:rPr sz="16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can</a:t>
            </a:r>
            <a:r>
              <a:rPr sz="16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provide</a:t>
            </a:r>
            <a:r>
              <a:rPr sz="16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credentials</a:t>
            </a:r>
            <a:r>
              <a:rPr sz="16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if</a:t>
            </a:r>
            <a:r>
              <a:rPr sz="1600" spc="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challenged</a:t>
            </a: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006FC0"/>
                </a:solidFill>
                <a:latin typeface="Constantia"/>
                <a:cs typeface="Constantia"/>
              </a:rPr>
              <a:t>by</a:t>
            </a:r>
            <a:r>
              <a:rPr sz="16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endParaRPr sz="16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dirty="0">
                <a:solidFill>
                  <a:srgbClr val="006FC0"/>
                </a:solidFill>
                <a:latin typeface="Constantia"/>
                <a:cs typeface="Constantia"/>
              </a:rPr>
              <a:t>Scheme:</a:t>
            </a:r>
            <a:endParaRPr sz="16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0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requests</a:t>
            </a:r>
            <a:r>
              <a:rPr sz="14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page</a:t>
            </a:r>
            <a:r>
              <a:rPr sz="14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from</a:t>
            </a:r>
            <a:r>
              <a:rPr sz="14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protected</a:t>
            </a:r>
            <a:r>
              <a:rPr sz="14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realm</a:t>
            </a:r>
            <a:endParaRPr sz="1400">
              <a:latin typeface="Constantia"/>
              <a:cs typeface="Constantia"/>
            </a:endParaRPr>
          </a:p>
          <a:p>
            <a:pPr marL="652780" marR="153035" lvl="1" indent="-274320">
              <a:lnSpc>
                <a:spcPct val="150000"/>
              </a:lnSpc>
              <a:spcBef>
                <a:spcPts val="30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Server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responds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with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4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401</a:t>
            </a:r>
            <a:r>
              <a:rPr sz="1400" spc="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Unauthorized</a:t>
            </a:r>
            <a:r>
              <a:rPr sz="14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status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code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and</a:t>
            </a:r>
            <a:r>
              <a:rPr sz="14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includes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4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WWW-Authenticate </a:t>
            </a:r>
            <a:r>
              <a:rPr sz="1400" spc="-3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header</a:t>
            </a:r>
            <a:r>
              <a:rPr sz="1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field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in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4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response</a:t>
            </a:r>
            <a:endParaRPr sz="1400">
              <a:latin typeface="Constantia"/>
              <a:cs typeface="Constantia"/>
            </a:endParaRPr>
          </a:p>
          <a:p>
            <a:pPr marL="1018540" marR="568325" lvl="2" indent="-228600">
              <a:lnSpc>
                <a:spcPct val="150000"/>
              </a:lnSpc>
              <a:spcBef>
                <a:spcPts val="330"/>
              </a:spcBef>
              <a:buClr>
                <a:srgbClr val="BA8504"/>
              </a:buClr>
              <a:buSzPct val="83333"/>
              <a:buFont typeface="Segoe UI Symbol"/>
              <a:buChar char="⚫"/>
              <a:tabLst>
                <a:tab pos="1018540" algn="l"/>
                <a:tab pos="101917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header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field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must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contain</a:t>
            </a:r>
            <a:r>
              <a:rPr sz="14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at</a:t>
            </a:r>
            <a:r>
              <a:rPr sz="14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least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one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authentication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challenge</a:t>
            </a:r>
            <a:r>
              <a:rPr sz="14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applicable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the </a:t>
            </a:r>
            <a:r>
              <a:rPr sz="1400" spc="-2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requested</a:t>
            </a:r>
            <a:r>
              <a:rPr sz="14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page</a:t>
            </a:r>
            <a:endParaRPr sz="1400">
              <a:latin typeface="Constantia"/>
              <a:cs typeface="Constantia"/>
            </a:endParaRPr>
          </a:p>
          <a:p>
            <a:pPr marL="652780" marR="53975" lvl="1" indent="-274320">
              <a:lnSpc>
                <a:spcPct val="150000"/>
              </a:lnSpc>
              <a:spcBef>
                <a:spcPts val="275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Client</a:t>
            </a:r>
            <a:r>
              <a:rPr sz="14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makes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another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request,</a:t>
            </a:r>
            <a:r>
              <a:rPr sz="1400" spc="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including</a:t>
            </a:r>
            <a:r>
              <a:rPr sz="14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an</a:t>
            </a:r>
            <a:r>
              <a:rPr sz="14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Authentication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header</a:t>
            </a:r>
            <a:r>
              <a:rPr sz="14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field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containing</a:t>
            </a:r>
            <a:r>
              <a:rPr sz="14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client's </a:t>
            </a:r>
            <a:r>
              <a:rPr sz="1400" spc="-3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credentials</a:t>
            </a:r>
            <a:endParaRPr sz="1400">
              <a:latin typeface="Constantia"/>
              <a:cs typeface="Constantia"/>
            </a:endParaRPr>
          </a:p>
          <a:p>
            <a:pPr marL="652780" marR="5080" lvl="1" indent="-274320">
              <a:lnSpc>
                <a:spcPct val="150000"/>
              </a:lnSpc>
              <a:spcBef>
                <a:spcPts val="30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If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server accepts credentials,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it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returns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the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requested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resource,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otherwise, it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returns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another </a:t>
            </a:r>
            <a:r>
              <a:rPr sz="1400" spc="-3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401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Unauthorized</a:t>
            </a:r>
            <a:r>
              <a:rPr sz="14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response</a:t>
            </a:r>
            <a:endParaRPr sz="14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327659"/>
            <a:ext cx="7661275" cy="893444"/>
            <a:chOff x="278891" y="3276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3276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498347"/>
              <a:ext cx="4325112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3809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539495"/>
              <a:ext cx="4242816" cy="635508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210055"/>
            <a:ext cx="7577455" cy="4742815"/>
            <a:chOff x="409955" y="1210055"/>
            <a:chExt cx="7577455" cy="47428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210055"/>
              <a:ext cx="7562088" cy="47426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579" y="1327403"/>
              <a:ext cx="7537704" cy="43251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261871"/>
              <a:ext cx="7458456" cy="46390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12494"/>
            <a:ext cx="7218045" cy="4150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5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v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es</a:t>
            </a:r>
            <a:r>
              <a:rPr sz="15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</a:t>
            </a:r>
            <a:r>
              <a:rPr sz="1500" spc="5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y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m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ous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equest</a:t>
            </a:r>
            <a:r>
              <a:rPr sz="15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or</a:t>
            </a:r>
            <a:r>
              <a:rPr sz="1500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ec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ed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esou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can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1500">
              <a:latin typeface="Constantia"/>
              <a:cs typeface="Constantia"/>
            </a:endParaRPr>
          </a:p>
          <a:p>
            <a:pPr marL="286385">
              <a:lnSpc>
                <a:spcPct val="100000"/>
              </a:lnSpc>
              <a:spcBef>
                <a:spcPts val="1080"/>
              </a:spcBef>
            </a:pP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use</a:t>
            </a:r>
            <a:r>
              <a:rPr sz="1500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500" spc="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Basic</a:t>
            </a:r>
            <a:r>
              <a:rPr sz="15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authentication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by</a:t>
            </a:r>
            <a:r>
              <a:rPr sz="15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rejecting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r>
              <a:rPr sz="1500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with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401</a:t>
            </a:r>
            <a:r>
              <a:rPr sz="1500" spc="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(Access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Denied)</a:t>
            </a:r>
            <a:r>
              <a:rPr sz="15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status</a:t>
            </a:r>
            <a:endParaRPr sz="1500">
              <a:latin typeface="Constantia"/>
              <a:cs typeface="Constantia"/>
            </a:endParaRPr>
          </a:p>
          <a:p>
            <a:pPr marL="286385">
              <a:lnSpc>
                <a:spcPct val="100000"/>
              </a:lnSpc>
              <a:spcBef>
                <a:spcPts val="1080"/>
              </a:spcBef>
            </a:pP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code</a:t>
            </a:r>
            <a:r>
              <a:rPr sz="1500" spc="-114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setting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5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WWW-Authenticate</a:t>
            </a:r>
            <a:r>
              <a:rPr sz="15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response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header</a:t>
            </a:r>
            <a:r>
              <a:rPr sz="15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as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shown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below: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tp</a:t>
            </a:r>
            <a:r>
              <a:rPr sz="15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espo</a:t>
            </a:r>
            <a:r>
              <a:rPr sz="1500" spc="5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se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mes</a:t>
            </a:r>
            <a:r>
              <a:rPr sz="1500" spc="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g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35"/>
              </a:spcBef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HTTP/1.1</a:t>
            </a:r>
            <a:r>
              <a:rPr sz="14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401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</a:rPr>
              <a:t>Access</a:t>
            </a:r>
            <a:r>
              <a:rPr sz="14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Denied</a:t>
            </a:r>
            <a:endParaRPr sz="14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Clr>
                <a:srgbClr val="DFA108"/>
              </a:buClr>
              <a:buFont typeface="Segoe UI Symbol"/>
              <a:buChar char="⚫"/>
            </a:pPr>
            <a:endParaRPr sz="105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5"/>
              </a:spcBef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WWW-Authenticate: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Basic</a:t>
            </a:r>
            <a:r>
              <a:rPr sz="14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realm:”My</a:t>
            </a:r>
            <a:r>
              <a:rPr sz="14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Server”</a:t>
            </a:r>
            <a:endParaRPr sz="14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Clr>
                <a:srgbClr val="DFA108"/>
              </a:buClr>
              <a:buFont typeface="Segoe UI Symbol"/>
              <a:buChar char="⚫"/>
            </a:pPr>
            <a:endParaRPr sz="105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Content-Length:</a:t>
            </a:r>
            <a:r>
              <a:rPr sz="14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0</a:t>
            </a:r>
            <a:endParaRPr sz="14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Clr>
                <a:srgbClr val="DFA108"/>
              </a:buClr>
              <a:buFont typeface="Segoe UI Symbol"/>
              <a:buChar char="⚫"/>
            </a:pPr>
            <a:endParaRPr sz="13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tp</a:t>
            </a:r>
            <a:r>
              <a:rPr sz="15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equest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mes</a:t>
            </a:r>
            <a:r>
              <a:rPr sz="1500" spc="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g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335"/>
              </a:spcBef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GET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/securefiles/</a:t>
            </a: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HTTP/1.1</a:t>
            </a:r>
            <a:endParaRPr sz="14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Clr>
                <a:srgbClr val="DFA108"/>
              </a:buClr>
              <a:buFont typeface="Segoe UI Symbol"/>
              <a:buChar char="⚫"/>
            </a:pPr>
            <a:endParaRPr sz="105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5"/>
              </a:spcBef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Host: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C00000"/>
                </a:solidFill>
                <a:latin typeface="Constantia"/>
                <a:cs typeface="Constantia"/>
                <a:hlinkClick r:id="rId5"/>
              </a:rPr>
              <a:t>www.httpwatch.com</a:t>
            </a:r>
            <a:endParaRPr sz="14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Clr>
                <a:srgbClr val="DFA108"/>
              </a:buClr>
              <a:buFont typeface="Segoe UI Symbol"/>
              <a:buChar char="⚫"/>
            </a:pPr>
            <a:endParaRPr sz="105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buClr>
                <a:srgbClr val="DFA108"/>
              </a:buClr>
              <a:buSzPct val="82142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Authorization:</a:t>
            </a:r>
            <a:r>
              <a:rPr sz="14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Basic</a:t>
            </a:r>
            <a:r>
              <a:rPr sz="14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aHR0cHdhdGNoOmY=</a:t>
            </a:r>
            <a:endParaRPr sz="14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327659"/>
            <a:ext cx="7661275" cy="893444"/>
            <a:chOff x="278891" y="327659"/>
            <a:chExt cx="7661275" cy="893444"/>
          </a:xfrm>
        </p:grpSpPr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1959" y="3276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78891" y="498347"/>
              <a:ext cx="4325112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3809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56615" y="539495"/>
              <a:ext cx="4242816" cy="635508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838200" y="5562600"/>
            <a:ext cx="7162800" cy="646430"/>
          </a:xfrm>
          <a:prstGeom prst="rect">
            <a:avLst/>
          </a:prstGeom>
          <a:solidFill>
            <a:srgbClr val="FFFFFF"/>
          </a:solidFill>
          <a:ln w="12700">
            <a:solidFill>
              <a:srgbClr val="3891A7"/>
            </a:solidFill>
          </a:ln>
        </p:spPr>
        <p:txBody>
          <a:bodyPr vert="horz" wrap="square" lIns="0" tIns="31750" rIns="0" bIns="0" rtlCol="0">
            <a:spAutoFit/>
          </a:bodyPr>
          <a:lstStyle/>
          <a:p>
            <a:pPr marL="91440" marR="3101975">
              <a:lnSpc>
                <a:spcPct val="100000"/>
              </a:lnSpc>
              <a:spcBef>
                <a:spcPts val="250"/>
              </a:spcBef>
            </a:pPr>
            <a:r>
              <a:rPr sz="1800" spc="-20" dirty="0">
                <a:solidFill>
                  <a:srgbClr val="00AFEF"/>
                </a:solidFill>
                <a:latin typeface="Constantia"/>
                <a:cs typeface="Constantia"/>
              </a:rPr>
              <a:t>For </a:t>
            </a:r>
            <a:r>
              <a:rPr sz="1800" spc="-10" dirty="0">
                <a:solidFill>
                  <a:srgbClr val="00AFEF"/>
                </a:solidFill>
                <a:latin typeface="Constantia"/>
                <a:cs typeface="Constantia"/>
              </a:rPr>
              <a:t>more info </a:t>
            </a:r>
            <a:r>
              <a:rPr sz="1800" dirty="0">
                <a:solidFill>
                  <a:srgbClr val="00AFEF"/>
                </a:solidFill>
                <a:latin typeface="Constantia"/>
                <a:cs typeface="Constantia"/>
              </a:rPr>
              <a:t>on </a:t>
            </a:r>
            <a:r>
              <a:rPr sz="1800" spc="-5" dirty="0">
                <a:solidFill>
                  <a:srgbClr val="00AFEF"/>
                </a:solidFill>
                <a:latin typeface="Constantia"/>
                <a:cs typeface="Constantia"/>
              </a:rPr>
              <a:t>HTTP </a:t>
            </a:r>
            <a:r>
              <a:rPr sz="1800" dirty="0">
                <a:solidFill>
                  <a:srgbClr val="00AFEF"/>
                </a:solidFill>
                <a:latin typeface="Constantia"/>
                <a:cs typeface="Constantia"/>
              </a:rPr>
              <a:t> 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h</a:t>
            </a:r>
            <a:r>
              <a:rPr sz="1800" u="sng" spc="-2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tps:</a:t>
            </a:r>
            <a:r>
              <a:rPr sz="1800" u="sng" spc="-1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//</a:t>
            </a:r>
            <a:r>
              <a:rPr sz="1800" u="sng" spc="3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ww</a:t>
            </a:r>
            <a:r>
              <a:rPr sz="1800" u="sng" spc="-18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w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.h</a:t>
            </a:r>
            <a:r>
              <a:rPr sz="1800" u="sng" spc="-3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</a:t>
            </a:r>
            <a:r>
              <a:rPr sz="1800" u="sng" spc="-2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p</a:t>
            </a:r>
            <a:r>
              <a:rPr sz="1800" u="sng" spc="-1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w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a</a:t>
            </a:r>
            <a:r>
              <a:rPr sz="1800" u="sng" spc="-2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</a:t>
            </a:r>
            <a:r>
              <a:rPr sz="1800" u="sng" spc="-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ch</a:t>
            </a:r>
            <a:r>
              <a:rPr sz="1800" u="sng" spc="-1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.</a:t>
            </a:r>
            <a:r>
              <a:rPr sz="1800" u="sng" spc="-4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c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om</a:t>
            </a:r>
            <a:r>
              <a:rPr sz="1800" u="sng" spc="-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/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h</a:t>
            </a:r>
            <a:r>
              <a:rPr sz="1800" u="sng" spc="-2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tpgalle</a:t>
            </a:r>
            <a:r>
              <a:rPr sz="1800" u="sng" spc="2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r</a:t>
            </a:r>
            <a:r>
              <a:rPr sz="1800" u="sng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25"/>
              </a:rPr>
              <a:t>y</a:t>
            </a:r>
            <a:endParaRPr sz="1800">
              <a:latin typeface="Constantia"/>
              <a:cs typeface="Constant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286255"/>
            <a:ext cx="3599815" cy="4742815"/>
            <a:chOff x="409955" y="1286255"/>
            <a:chExt cx="3599815" cy="47428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286255"/>
              <a:ext cx="3599688" cy="47426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151" y="1385315"/>
              <a:ext cx="2095500" cy="436778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338071"/>
              <a:ext cx="3496055" cy="46390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67357"/>
            <a:ext cx="103695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AR</a:t>
            </a:r>
            <a:r>
              <a:rPr sz="1400" spc="-110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net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2140" y="1863674"/>
            <a:ext cx="93027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In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ern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2140" y="2260219"/>
            <a:ext cx="182880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1400" spc="-1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.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Ti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m</a:t>
            </a:r>
            <a:r>
              <a:rPr sz="14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Berner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10" dirty="0">
                <a:solidFill>
                  <a:srgbClr val="006FC0"/>
                </a:solidFill>
                <a:latin typeface="Constantia"/>
                <a:cs typeface="Constantia"/>
              </a:rPr>
              <a:t>L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ee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2140" y="2656458"/>
            <a:ext cx="162115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M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4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ee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en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2140" y="3052648"/>
            <a:ext cx="843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Mosaic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12140" y="3449192"/>
            <a:ext cx="105029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400" spc="-45" dirty="0">
                <a:solidFill>
                  <a:srgbClr val="006FC0"/>
                </a:solidFill>
                <a:latin typeface="Constantia"/>
                <a:cs typeface="Constantia"/>
              </a:rPr>
              <a:t>g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12140" y="3845433"/>
            <a:ext cx="92011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12140" y="4242053"/>
            <a:ext cx="116014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Client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12140" y="4638294"/>
            <a:ext cx="117602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Se</a:t>
            </a:r>
            <a:r>
              <a:rPr sz="1400" spc="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v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12140" y="5034534"/>
            <a:ext cx="131318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B</a:t>
            </a:r>
            <a:r>
              <a:rPr sz="1400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endParaRPr sz="1400">
              <a:latin typeface="Constantia"/>
              <a:cs typeface="Constanti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12140" y="5431028"/>
            <a:ext cx="84391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WWW</a:t>
            </a:r>
            <a:endParaRPr sz="1400">
              <a:latin typeface="Constantia"/>
              <a:cs typeface="Constantia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78891" y="327659"/>
            <a:ext cx="7661275" cy="893444"/>
            <a:chOff x="278891" y="327659"/>
            <a:chExt cx="7661275" cy="893444"/>
          </a:xfrm>
        </p:grpSpPr>
        <p:pic>
          <p:nvPicPr>
            <p:cNvPr id="18" name="object 1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327659"/>
              <a:ext cx="7498080" cy="868680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498347"/>
              <a:ext cx="2395728" cy="722376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533400" y="3809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539495"/>
              <a:ext cx="2313432" cy="635508"/>
            </a:xfrm>
            <a:prstGeom prst="rect">
              <a:avLst/>
            </a:prstGeom>
          </p:spPr>
        </p:pic>
      </p:grpSp>
      <p:grpSp>
        <p:nvGrpSpPr>
          <p:cNvPr id="22" name="object 22"/>
          <p:cNvGrpSpPr/>
          <p:nvPr/>
        </p:nvGrpSpPr>
        <p:grpSpPr>
          <a:xfrm>
            <a:off x="3886200" y="1286255"/>
            <a:ext cx="5257800" cy="5572125"/>
            <a:chOff x="3886200" y="1286255"/>
            <a:chExt cx="5257800" cy="5572125"/>
          </a:xfrm>
        </p:grpSpPr>
        <p:pic>
          <p:nvPicPr>
            <p:cNvPr id="23" name="object 2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0"/>
              <a:ext cx="360375" cy="387857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6785610" y="6313720"/>
              <a:ext cx="698017" cy="419595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35" name="object 3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  <p:pic>
          <p:nvPicPr>
            <p:cNvPr id="36" name="object 3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3915155" y="1286255"/>
              <a:ext cx="3523488" cy="4742688"/>
            </a:xfrm>
            <a:prstGeom prst="rect">
              <a:avLst/>
            </a:prstGeom>
          </p:spPr>
        </p:pic>
        <p:pic>
          <p:nvPicPr>
            <p:cNvPr id="37" name="object 3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38" name="object 3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39" name="object 39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3936492" y="1389887"/>
              <a:ext cx="3343656" cy="5266944"/>
            </a:xfrm>
            <a:prstGeom prst="rect">
              <a:avLst/>
            </a:prstGeom>
          </p:spPr>
        </p:pic>
        <p:pic>
          <p:nvPicPr>
            <p:cNvPr id="41" name="object 41"/>
            <p:cNvPicPr/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4005071" y="1338071"/>
              <a:ext cx="3419855" cy="4639056"/>
            </a:xfrm>
            <a:prstGeom prst="rect">
              <a:avLst/>
            </a:prstGeom>
          </p:spPr>
        </p:pic>
      </p:grpSp>
      <p:sp>
        <p:nvSpPr>
          <p:cNvPr id="42" name="object 42"/>
          <p:cNvSpPr txBox="1"/>
          <p:nvPr/>
        </p:nvSpPr>
        <p:spPr>
          <a:xfrm>
            <a:off x="4117975" y="1485646"/>
            <a:ext cx="7435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5" dirty="0">
                <a:solidFill>
                  <a:srgbClr val="006FC0"/>
                </a:solidFill>
                <a:latin typeface="Constantia"/>
                <a:cs typeface="Constantia"/>
              </a:rPr>
              <a:t>URL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117975" y="1973707"/>
            <a:ext cx="7594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DNS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4117975" y="2461386"/>
            <a:ext cx="8947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4117975" y="2949321"/>
            <a:ext cx="20332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Stateless</a:t>
            </a:r>
            <a:r>
              <a:rPr sz="1800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6FC0"/>
                </a:solidFill>
                <a:latin typeface="Constantia"/>
                <a:cs typeface="Constantia"/>
              </a:rPr>
              <a:t>Protocol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4117975" y="3437001"/>
            <a:ext cx="177418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800" spc="-10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6FC0"/>
                </a:solidFill>
                <a:latin typeface="Constantia"/>
                <a:cs typeface="Constantia"/>
              </a:rPr>
              <a:t>Message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4117975" y="3924680"/>
            <a:ext cx="22529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8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35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eader</a:t>
            </a:r>
            <a:r>
              <a:rPr sz="18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40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ie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l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ds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4117975" y="4412437"/>
            <a:ext cx="28854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8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Request</a:t>
            </a:r>
            <a:r>
              <a:rPr sz="18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Status</a:t>
            </a:r>
            <a:r>
              <a:rPr sz="18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Line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4117975" y="4900421"/>
            <a:ext cx="3023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8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Response</a:t>
            </a:r>
            <a:r>
              <a:rPr sz="18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Status</a:t>
            </a:r>
            <a:r>
              <a:rPr sz="18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Line</a:t>
            </a:r>
            <a:endParaRPr sz="1800">
              <a:latin typeface="Constantia"/>
              <a:cs typeface="Constantia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4117975" y="5388355"/>
            <a:ext cx="24409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HTTP</a:t>
            </a:r>
            <a:r>
              <a:rPr sz="18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spc="-1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800" spc="-5" dirty="0">
                <a:solidFill>
                  <a:srgbClr val="006FC0"/>
                </a:solidFill>
                <a:latin typeface="Constantia"/>
                <a:cs typeface="Constantia"/>
              </a:rPr>
              <a:t>uthe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ti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ati</a:t>
            </a:r>
            <a:r>
              <a:rPr sz="1800" spc="-1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800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endParaRPr sz="1800">
              <a:latin typeface="Constantia"/>
              <a:cs typeface="Constant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210055"/>
            <a:ext cx="7588250" cy="5250180"/>
            <a:chOff x="409955" y="1210055"/>
            <a:chExt cx="7588250" cy="52501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210055"/>
              <a:ext cx="7562088" cy="47426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3483" y="1347215"/>
              <a:ext cx="7554468" cy="51130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261871"/>
              <a:ext cx="7458456" cy="46390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36878"/>
            <a:ext cx="7222490" cy="35528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95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What</a:t>
            </a:r>
            <a:r>
              <a:rPr sz="16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is</a:t>
            </a:r>
            <a:r>
              <a:rPr sz="16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default</a:t>
            </a:r>
            <a:r>
              <a:rPr sz="16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port</a:t>
            </a:r>
            <a:r>
              <a:rPr sz="16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for</a:t>
            </a:r>
            <a:r>
              <a:rPr sz="16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16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communication?</a:t>
            </a:r>
            <a:endParaRPr sz="16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DB809"/>
              </a:buClr>
              <a:buFont typeface="Segoe UI Symbol"/>
              <a:buChar char="⚫"/>
            </a:pPr>
            <a:endParaRPr sz="15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Discuss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architecture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spc="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WWW</a:t>
            </a:r>
            <a:endParaRPr sz="1600">
              <a:latin typeface="Constantia"/>
              <a:cs typeface="Constantia"/>
            </a:endParaRPr>
          </a:p>
          <a:p>
            <a:pPr marL="286385" marR="5080" indent="-274320">
              <a:lnSpc>
                <a:spcPct val="170000"/>
              </a:lnSpc>
              <a:spcBef>
                <a:spcPts val="600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Discuss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what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happens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from the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moment 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you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typed some 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website’s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address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on a </a:t>
            </a:r>
            <a:r>
              <a:rPr sz="1600" spc="-3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web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browser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up</a:t>
            </a:r>
            <a:r>
              <a:rPr sz="16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to</a:t>
            </a:r>
            <a:r>
              <a:rPr sz="16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time</a:t>
            </a:r>
            <a:r>
              <a:rPr sz="16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browser</a:t>
            </a:r>
            <a:r>
              <a:rPr sz="16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displays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portal</a:t>
            </a:r>
            <a:r>
              <a:rPr sz="16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spc="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website.</a:t>
            </a:r>
            <a:endParaRPr sz="1600">
              <a:latin typeface="Constantia"/>
              <a:cs typeface="Constantia"/>
            </a:endParaRPr>
          </a:p>
          <a:p>
            <a:pPr marL="286385" marR="332105" indent="-274320">
              <a:lnSpc>
                <a:spcPct val="170000"/>
              </a:lnSpc>
              <a:spcBef>
                <a:spcPts val="600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Mention</a:t>
            </a:r>
            <a:r>
              <a:rPr sz="16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4</a:t>
            </a:r>
            <a:r>
              <a:rPr sz="16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classes</a:t>
            </a:r>
            <a:r>
              <a:rPr sz="16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spc="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HTTP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headers</a:t>
            </a:r>
            <a:r>
              <a:rPr sz="16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and</a:t>
            </a:r>
            <a:r>
              <a:rPr sz="1600" spc="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identify</a:t>
            </a:r>
            <a:r>
              <a:rPr sz="16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6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type</a:t>
            </a:r>
            <a:r>
              <a:rPr sz="16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spc="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information </a:t>
            </a:r>
            <a:r>
              <a:rPr sz="1600" spc="-3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each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class</a:t>
            </a:r>
            <a:r>
              <a:rPr sz="16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provides</a:t>
            </a:r>
            <a:endParaRPr sz="16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DB809"/>
              </a:buClr>
              <a:buFont typeface="Segoe UI Symbol"/>
              <a:buChar char="⚫"/>
            </a:pPr>
            <a:endParaRPr sz="15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600" spc="-45" dirty="0">
                <a:solidFill>
                  <a:srgbClr val="C00000"/>
                </a:solidFill>
                <a:latin typeface="Constantia"/>
                <a:cs typeface="Constantia"/>
              </a:rPr>
              <a:t>v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an</a:t>
            </a:r>
            <a:r>
              <a:rPr sz="16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x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am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le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 an</a:t>
            </a:r>
            <a:r>
              <a:rPr sz="16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HT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6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3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q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u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st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li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e?</a:t>
            </a:r>
            <a:endParaRPr sz="16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FDB809"/>
              </a:buClr>
              <a:buFont typeface="Segoe UI Symbol"/>
              <a:buChar char="⚫"/>
            </a:pPr>
            <a:endParaRPr sz="15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600" spc="-2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600" spc="-45" dirty="0">
                <a:solidFill>
                  <a:srgbClr val="C00000"/>
                </a:solidFill>
                <a:latin typeface="Constantia"/>
                <a:cs typeface="Constantia"/>
              </a:rPr>
              <a:t>v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an</a:t>
            </a:r>
            <a:r>
              <a:rPr sz="16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x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am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le</a:t>
            </a:r>
            <a:r>
              <a:rPr sz="16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an</a:t>
            </a:r>
            <a:r>
              <a:rPr sz="16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HT</a:t>
            </a:r>
            <a:r>
              <a:rPr sz="1600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6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3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es</a:t>
            </a:r>
            <a:r>
              <a:rPr sz="1600" spc="-15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onse</a:t>
            </a:r>
            <a:r>
              <a:rPr sz="16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li</a:t>
            </a:r>
            <a:r>
              <a:rPr sz="1600" spc="-10" dirty="0">
                <a:solidFill>
                  <a:srgbClr val="C00000"/>
                </a:solidFill>
                <a:latin typeface="Constantia"/>
                <a:cs typeface="Constantia"/>
              </a:rPr>
              <a:t>n</a:t>
            </a: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e?</a:t>
            </a:r>
            <a:endParaRPr sz="16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78891" y="327659"/>
            <a:ext cx="8865235" cy="6530340"/>
            <a:chOff x="278891" y="327659"/>
            <a:chExt cx="8865235" cy="6530340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3276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8891" y="498347"/>
              <a:ext cx="3717036" cy="72237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3809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615" y="539495"/>
              <a:ext cx="3634740" cy="635508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1" y="6355584"/>
              <a:ext cx="970254" cy="41913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2" y="3927220"/>
              <a:ext cx="360375" cy="387857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8" y="6313718"/>
              <a:ext cx="538759" cy="472351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5"/>
              <a:ext cx="733323" cy="54428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599" y="4648200"/>
              <a:ext cx="533399" cy="4572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8"/>
              <a:ext cx="443547" cy="443064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5" y="4262196"/>
              <a:ext cx="592074" cy="620191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4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438655"/>
            <a:ext cx="7574280" cy="4438015"/>
            <a:chOff x="397763" y="1438655"/>
            <a:chExt cx="7574280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578863"/>
              <a:ext cx="3544824" cy="393649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91766"/>
            <a:ext cx="7846060" cy="40600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spc="-50">
                <a:solidFill>
                  <a:srgbClr val="006FC0"/>
                </a:solidFill>
                <a:latin typeface="Constantia"/>
                <a:cs typeface="Constantia"/>
              </a:rPr>
              <a:t>ARPA</a:t>
            </a:r>
            <a:r>
              <a:rPr sz="2400" b="1" spc="-8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b="1" smtClean="0">
                <a:solidFill>
                  <a:srgbClr val="006FC0"/>
                </a:solidFill>
                <a:latin typeface="Constantia"/>
                <a:cs typeface="Constantia"/>
              </a:rPr>
              <a:t>net</a:t>
            </a:r>
            <a:r>
              <a:rPr lang="en-US" sz="2400" b="1" dirty="0" smtClean="0">
                <a:solidFill>
                  <a:srgbClr val="006FC0"/>
                </a:solidFill>
                <a:latin typeface="Constantia"/>
                <a:cs typeface="Constantia"/>
              </a:rPr>
              <a:t> – </a:t>
            </a:r>
            <a:r>
              <a:rPr lang="en-US" sz="2000" b="1" dirty="0" smtClean="0">
                <a:solidFill>
                  <a:srgbClr val="006FC0"/>
                </a:solidFill>
                <a:latin typeface="Constantia"/>
                <a:cs typeface="Constantia"/>
              </a:rPr>
              <a:t>the first wide area packet switched network with distributed control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Font typeface="Segoe UI Symbol"/>
              <a:buChar char="⚫"/>
            </a:pP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spc="-5" dirty="0">
                <a:solidFill>
                  <a:srgbClr val="006FC0"/>
                </a:solidFill>
                <a:latin typeface="Constantia"/>
                <a:cs typeface="Constantia"/>
              </a:rPr>
              <a:t>Internet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FDB809"/>
              </a:buClr>
              <a:buFont typeface="Segoe UI Symbol"/>
              <a:buChar char="⚫"/>
            </a:pP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spc="-5" smtClean="0">
                <a:solidFill>
                  <a:srgbClr val="006FC0"/>
                </a:solidFill>
                <a:latin typeface="Constantia"/>
                <a:cs typeface="Constantia"/>
              </a:rPr>
              <a:t>WWW</a:t>
            </a:r>
            <a:r>
              <a:rPr lang="en-US" sz="2400" b="1" spc="-5" dirty="0" smtClean="0">
                <a:solidFill>
                  <a:srgbClr val="006FC0"/>
                </a:solidFill>
                <a:latin typeface="Constantia"/>
                <a:cs typeface="Constantia"/>
              </a:rPr>
              <a:t> -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Font typeface="Segoe UI Symbol"/>
              <a:buChar char="⚫"/>
            </a:pP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2400" b="1" spc="-21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.</a:t>
            </a:r>
            <a:r>
              <a:rPr sz="2400" b="1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400" b="1" spc="-5" dirty="0">
                <a:solidFill>
                  <a:srgbClr val="C00000"/>
                </a:solidFill>
                <a:latin typeface="Constantia"/>
                <a:cs typeface="Constantia"/>
              </a:rPr>
              <a:t>Ti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m</a:t>
            </a:r>
            <a:r>
              <a:rPr sz="2400" b="1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400" b="1" spc="-5" dirty="0">
                <a:solidFill>
                  <a:srgbClr val="C00000"/>
                </a:solidFill>
                <a:latin typeface="Constantia"/>
                <a:cs typeface="Constantia"/>
              </a:rPr>
              <a:t>Bern</a:t>
            </a:r>
            <a:r>
              <a:rPr sz="2400" b="1" spc="5" dirty="0">
                <a:solidFill>
                  <a:srgbClr val="C00000"/>
                </a:solidFill>
                <a:latin typeface="Constantia"/>
                <a:cs typeface="Constantia"/>
              </a:rPr>
              <a:t>e</a:t>
            </a:r>
            <a:r>
              <a:rPr sz="2400" b="1" spc="-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s</a:t>
            </a:r>
            <a:r>
              <a:rPr sz="2400" b="1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400" b="1" spc="15" dirty="0">
                <a:solidFill>
                  <a:srgbClr val="C00000"/>
                </a:solidFill>
                <a:latin typeface="Constantia"/>
                <a:cs typeface="Constantia"/>
              </a:rPr>
              <a:t>L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ee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FDB809"/>
              </a:buClr>
              <a:buFont typeface="Segoe UI Symbol"/>
              <a:buChar char="⚫"/>
            </a:pP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spc="-15" dirty="0">
                <a:solidFill>
                  <a:srgbClr val="C00000"/>
                </a:solidFill>
                <a:latin typeface="Constantia"/>
                <a:cs typeface="Constantia"/>
              </a:rPr>
              <a:t>M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400" b="1" spc="-4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2400" b="1" spc="-10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400" b="1" spc="-5" dirty="0">
                <a:solidFill>
                  <a:srgbClr val="C00000"/>
                </a:solidFill>
                <a:latin typeface="Constantia"/>
                <a:cs typeface="Constantia"/>
              </a:rPr>
              <a:t>And</a:t>
            </a:r>
            <a:r>
              <a:rPr sz="2400" b="1" spc="-40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2400" b="1" dirty="0">
                <a:solidFill>
                  <a:srgbClr val="C00000"/>
                </a:solidFill>
                <a:latin typeface="Constantia"/>
                <a:cs typeface="Constantia"/>
              </a:rPr>
              <a:t>eessen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FDB809"/>
              </a:buClr>
              <a:buFont typeface="Segoe UI Symbol"/>
              <a:buChar char="⚫"/>
            </a:pPr>
            <a:endParaRPr sz="19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b="1" spc="-10" dirty="0">
                <a:solidFill>
                  <a:srgbClr val="006FC0"/>
                </a:solidFill>
                <a:latin typeface="Constantia"/>
                <a:cs typeface="Constantia"/>
              </a:rPr>
              <a:t>Mosaic</a:t>
            </a:r>
            <a:endParaRPr sz="24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76784" y="341375"/>
            <a:ext cx="7763509" cy="972819"/>
            <a:chOff x="176784" y="341375"/>
            <a:chExt cx="7763509" cy="972819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784" y="341375"/>
              <a:ext cx="2665476" cy="97231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56031" y="379475"/>
              <a:ext cx="2578608" cy="89153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763" y="1438655"/>
            <a:ext cx="7574280" cy="5012690"/>
            <a:chOff x="397763" y="1438655"/>
            <a:chExt cx="7574280" cy="50126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763" y="1620011"/>
              <a:ext cx="5823204" cy="483108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84366"/>
            <a:ext cx="5461000" cy="396240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75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spc="25" dirty="0">
                <a:solidFill>
                  <a:srgbClr val="006FC0"/>
                </a:solidFill>
                <a:latin typeface="Constantia"/>
                <a:cs typeface="Constantia"/>
              </a:rPr>
              <a:t>www</a:t>
            </a:r>
            <a:r>
              <a:rPr sz="2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5" dirty="0">
                <a:solidFill>
                  <a:srgbClr val="006FC0"/>
                </a:solidFill>
                <a:latin typeface="Constantia"/>
                <a:cs typeface="Constantia"/>
              </a:rPr>
              <a:t>(world</a:t>
            </a:r>
            <a:r>
              <a:rPr sz="2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006FC0"/>
                </a:solidFill>
                <a:latin typeface="Constantia"/>
                <a:cs typeface="Constantia"/>
              </a:rPr>
              <a:t>wide</a:t>
            </a:r>
            <a:r>
              <a:rPr sz="2400" spc="-1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20" dirty="0">
                <a:solidFill>
                  <a:srgbClr val="006FC0"/>
                </a:solidFill>
                <a:latin typeface="Constantia"/>
                <a:cs typeface="Constantia"/>
              </a:rPr>
              <a:t>web)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60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collection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websites</a:t>
            </a:r>
            <a:endParaRPr sz="2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855"/>
              </a:spcBef>
              <a:buClr>
                <a:srgbClr val="FDB809"/>
              </a:buClr>
              <a:buSzPct val="85416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4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2400" spc="-1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400" spc="-15" dirty="0">
                <a:solidFill>
                  <a:srgbClr val="006FC0"/>
                </a:solidFill>
                <a:latin typeface="Constantia"/>
                <a:cs typeface="Constantia"/>
              </a:rPr>
              <a:t>website</a:t>
            </a:r>
            <a:endParaRPr sz="24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595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2200" spc="-10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collection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22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onstantia"/>
                <a:cs typeface="Constantia"/>
              </a:rPr>
              <a:t>resources:</a:t>
            </a:r>
            <a:endParaRPr sz="22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56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40" dirty="0">
                <a:solidFill>
                  <a:srgbClr val="C00000"/>
                </a:solidFill>
                <a:latin typeface="Constantia"/>
                <a:cs typeface="Constantia"/>
              </a:rPr>
              <a:t>W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eb</a:t>
            </a:r>
            <a:r>
              <a:rPr sz="1900" spc="-8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a</a:t>
            </a:r>
            <a:r>
              <a:rPr sz="1900" spc="-55" dirty="0">
                <a:solidFill>
                  <a:srgbClr val="C00000"/>
                </a:solidFill>
                <a:latin typeface="Constantia"/>
                <a:cs typeface="Constantia"/>
              </a:rPr>
              <a:t>g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es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(stat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9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/</a:t>
            </a:r>
            <a:r>
              <a:rPr sz="19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d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ynam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i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c)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53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Media</a:t>
            </a:r>
            <a:r>
              <a:rPr sz="1900" spc="-6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files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5" dirty="0">
                <a:solidFill>
                  <a:srgbClr val="C00000"/>
                </a:solidFill>
                <a:latin typeface="Constantia"/>
                <a:cs typeface="Constantia"/>
              </a:rPr>
              <a:t>(images,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animations,</a:t>
            </a:r>
            <a:r>
              <a:rPr sz="19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sound,</a:t>
            </a:r>
            <a:r>
              <a:rPr sz="1900" spc="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…)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53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Style</a:t>
            </a:r>
            <a:r>
              <a:rPr sz="1900" spc="-9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5" dirty="0">
                <a:solidFill>
                  <a:srgbClr val="C00000"/>
                </a:solidFill>
                <a:latin typeface="Constantia"/>
                <a:cs typeface="Constantia"/>
              </a:rPr>
              <a:t>files</a:t>
            </a:r>
            <a:r>
              <a:rPr sz="1900" spc="-6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dirty="0">
                <a:solidFill>
                  <a:srgbClr val="C00000"/>
                </a:solidFill>
                <a:latin typeface="Constantia"/>
                <a:cs typeface="Constantia"/>
              </a:rPr>
              <a:t>(CSS)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530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Documents</a:t>
            </a:r>
            <a:r>
              <a:rPr sz="19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(pdf,</a:t>
            </a:r>
            <a:r>
              <a:rPr sz="19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doc,</a:t>
            </a:r>
            <a:r>
              <a:rPr sz="19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txt,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rtf,</a:t>
            </a:r>
            <a:r>
              <a:rPr sz="1900" spc="-2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C00000"/>
                </a:solidFill>
                <a:latin typeface="Constantia"/>
                <a:cs typeface="Constantia"/>
              </a:rPr>
              <a:t>…)</a:t>
            </a:r>
            <a:endParaRPr sz="19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525"/>
              </a:spcBef>
              <a:buClr>
                <a:srgbClr val="BA8504"/>
              </a:buClr>
              <a:buSzPct val="84210"/>
              <a:buFont typeface="Segoe UI Symbol"/>
              <a:buChar char="⚫"/>
              <a:tabLst>
                <a:tab pos="1019175" algn="l"/>
              </a:tabLst>
            </a:pPr>
            <a:r>
              <a:rPr sz="1900" spc="-5" dirty="0">
                <a:solidFill>
                  <a:srgbClr val="C00000"/>
                </a:solidFill>
                <a:latin typeface="Constantia"/>
                <a:cs typeface="Constantia"/>
              </a:rPr>
              <a:t>…</a:t>
            </a:r>
            <a:endParaRPr sz="19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530"/>
              </a:spcBef>
              <a:buClr>
                <a:srgbClr val="DFA108"/>
              </a:buClr>
              <a:buSzPct val="84090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2200" spc="-15" dirty="0">
                <a:solidFill>
                  <a:srgbClr val="C00000"/>
                </a:solidFill>
                <a:latin typeface="Constantia"/>
                <a:cs typeface="Constantia"/>
              </a:rPr>
              <a:t>Stored</a:t>
            </a:r>
            <a:r>
              <a:rPr sz="2200" spc="-7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on</a:t>
            </a:r>
            <a:r>
              <a:rPr sz="22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onstantia"/>
                <a:cs typeface="Constantia"/>
              </a:rPr>
              <a:t>machines</a:t>
            </a:r>
            <a:r>
              <a:rPr sz="2200" spc="-1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called</a:t>
            </a:r>
            <a:r>
              <a:rPr sz="22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b="1" spc="-20" dirty="0">
                <a:solidFill>
                  <a:srgbClr val="006FC0"/>
                </a:solidFill>
                <a:latin typeface="Constantia"/>
                <a:cs typeface="Constantia"/>
              </a:rPr>
              <a:t>web</a:t>
            </a:r>
            <a:r>
              <a:rPr sz="2200" b="1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2200" b="1" spc="-5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endParaRPr sz="22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76784" y="341375"/>
            <a:ext cx="7763509" cy="972819"/>
            <a:chOff x="176784" y="341375"/>
            <a:chExt cx="7763509" cy="972819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784" y="341375"/>
              <a:ext cx="2333244" cy="97231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56031" y="379475"/>
              <a:ext cx="2249424" cy="89153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5419725"/>
            <a:chOff x="409955" y="1438655"/>
            <a:chExt cx="7562215" cy="5419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6664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9099" y="1453895"/>
              <a:ext cx="7426452" cy="540410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5628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434013"/>
            <a:ext cx="7059930" cy="4506595"/>
          </a:xfrm>
          <a:prstGeom prst="rect">
            <a:avLst/>
          </a:prstGeom>
        </p:spPr>
        <p:txBody>
          <a:bodyPr vert="horz" wrap="square" lIns="0" tIns="13335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50"/>
              </a:spcBef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b="1" spc="-15" dirty="0">
                <a:solidFill>
                  <a:srgbClr val="C00000"/>
                </a:solidFill>
                <a:latin typeface="Constantia"/>
                <a:cs typeface="Constantia"/>
              </a:rPr>
              <a:t>Software</a:t>
            </a:r>
            <a:r>
              <a:rPr sz="2000" b="1" spc="-8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000" b="1" spc="-15" dirty="0">
                <a:solidFill>
                  <a:srgbClr val="C00000"/>
                </a:solidFill>
                <a:latin typeface="Constantia"/>
                <a:cs typeface="Constantia"/>
              </a:rPr>
              <a:t>involved:</a:t>
            </a:r>
            <a:endParaRPr sz="2000">
              <a:latin typeface="Constantia"/>
              <a:cs typeface="Constantia"/>
            </a:endParaRPr>
          </a:p>
          <a:p>
            <a:pPr marL="652780" lvl="1" indent="-229235">
              <a:lnSpc>
                <a:spcPct val="100000"/>
              </a:lnSpc>
              <a:spcBef>
                <a:spcPts val="85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653415" algn="l"/>
              </a:tabLst>
            </a:pP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he</a:t>
            </a:r>
            <a:r>
              <a:rPr sz="1800" b="1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1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800" b="1" spc="3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800" b="1" spc="-50" dirty="0">
                <a:solidFill>
                  <a:srgbClr val="006FC0"/>
                </a:solidFill>
                <a:latin typeface="Constantia"/>
                <a:cs typeface="Constantia"/>
              </a:rPr>
              <a:t>v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er:</a:t>
            </a:r>
            <a:endParaRPr sz="1800">
              <a:latin typeface="Constantia"/>
              <a:cs typeface="Constantia"/>
            </a:endParaRPr>
          </a:p>
          <a:p>
            <a:pPr marL="927100" marR="5080" lvl="2" indent="-228600">
              <a:lnSpc>
                <a:spcPct val="110000"/>
              </a:lnSpc>
              <a:spcBef>
                <a:spcPts val="620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927100" algn="l"/>
                <a:tab pos="927735" algn="l"/>
              </a:tabLst>
            </a:pPr>
            <a:r>
              <a:rPr sz="1600" b="1" spc="-45" dirty="0">
                <a:solidFill>
                  <a:srgbClr val="001F5F"/>
                </a:solidFill>
                <a:latin typeface="Constantia"/>
                <a:cs typeface="Constantia"/>
              </a:rPr>
              <a:t>Web</a:t>
            </a:r>
            <a:r>
              <a:rPr sz="1600" b="1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server</a:t>
            </a:r>
            <a:r>
              <a:rPr sz="1600" b="1" spc="-8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software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:</a:t>
            </a:r>
            <a:r>
              <a:rPr sz="1600" b="1" spc="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listens</a:t>
            </a:r>
            <a:r>
              <a:rPr sz="1600" b="1" spc="-4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for</a:t>
            </a:r>
            <a:r>
              <a:rPr sz="1600" b="1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incoming</a:t>
            </a:r>
            <a:r>
              <a:rPr sz="1600" b="1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requests</a:t>
            </a:r>
            <a:r>
              <a:rPr sz="1600" b="1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for</a:t>
            </a:r>
            <a:r>
              <a:rPr sz="1600" b="1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resources </a:t>
            </a:r>
            <a:r>
              <a:rPr sz="1600" b="1" spc="-3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from</a:t>
            </a:r>
            <a:r>
              <a:rPr sz="1600" b="1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clients</a:t>
            </a:r>
            <a:r>
              <a:rPr sz="1600" b="1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and</a:t>
            </a:r>
            <a:r>
              <a:rPr sz="1600" b="1" spc="-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serves</a:t>
            </a:r>
            <a:r>
              <a:rPr sz="1600" b="1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600" b="1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requests</a:t>
            </a:r>
            <a:endParaRPr sz="1600">
              <a:latin typeface="Constantia"/>
              <a:cs typeface="Constantia"/>
            </a:endParaRPr>
          </a:p>
          <a:p>
            <a:pPr marL="1201420" lvl="3" indent="-229235">
              <a:lnSpc>
                <a:spcPct val="100000"/>
              </a:lnSpc>
              <a:spcBef>
                <a:spcPts val="800"/>
              </a:spcBef>
              <a:buClr>
                <a:srgbClr val="FDB809"/>
              </a:buClr>
              <a:buSzPct val="82142"/>
              <a:buFont typeface="Segoe UI Symbol"/>
              <a:buChar char="⚫"/>
              <a:tabLst>
                <a:tab pos="1201420" algn="l"/>
                <a:tab pos="1202055" algn="l"/>
              </a:tabLst>
            </a:pPr>
            <a:r>
              <a:rPr sz="1400" b="1" spc="-20" dirty="0">
                <a:solidFill>
                  <a:srgbClr val="001F5F"/>
                </a:solidFill>
                <a:latin typeface="Constantia"/>
                <a:cs typeface="Constantia"/>
              </a:rPr>
              <a:t>A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pa</a:t>
            </a:r>
            <a:r>
              <a:rPr sz="1400" b="1" spc="5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he</a:t>
            </a:r>
            <a:r>
              <a:rPr sz="1400" b="1" spc="-9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- </a:t>
            </a:r>
            <a:r>
              <a:rPr sz="1400" b="1" spc="-3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open</a:t>
            </a:r>
            <a:r>
              <a:rPr sz="1400" b="1" spc="-6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400" b="1" spc="-5" dirty="0">
                <a:solidFill>
                  <a:srgbClr val="001F5F"/>
                </a:solidFill>
                <a:latin typeface="Constantia"/>
                <a:cs typeface="Constantia"/>
              </a:rPr>
              <a:t>s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400" b="1" spc="-10" dirty="0">
                <a:solidFill>
                  <a:srgbClr val="001F5F"/>
                </a:solidFill>
                <a:latin typeface="Constantia"/>
                <a:cs typeface="Constantia"/>
              </a:rPr>
              <a:t>u</a:t>
            </a:r>
            <a:r>
              <a:rPr sz="1400" b="1" spc="-25" dirty="0">
                <a:solidFill>
                  <a:srgbClr val="001F5F"/>
                </a:solidFill>
                <a:latin typeface="Constantia"/>
                <a:cs typeface="Constantia"/>
              </a:rPr>
              <a:t>rc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e,</a:t>
            </a:r>
            <a:r>
              <a:rPr sz="1400" b="1" spc="-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IIS</a:t>
            </a:r>
            <a:r>
              <a:rPr sz="1400" b="1" spc="-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–</a:t>
            </a:r>
            <a:r>
              <a:rPr sz="1400" b="1" spc="-5" dirty="0">
                <a:solidFill>
                  <a:srgbClr val="001F5F"/>
                </a:solidFill>
                <a:latin typeface="Constantia"/>
                <a:cs typeface="Constantia"/>
              </a:rPr>
              <a:t> M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i</a:t>
            </a:r>
            <a:r>
              <a:rPr sz="1400" b="1" spc="5" dirty="0">
                <a:solidFill>
                  <a:srgbClr val="001F5F"/>
                </a:solidFill>
                <a:latin typeface="Constantia"/>
                <a:cs typeface="Constantia"/>
              </a:rPr>
              <a:t>c</a:t>
            </a:r>
            <a:r>
              <a:rPr sz="1400" b="1" spc="-25" dirty="0">
                <a:solidFill>
                  <a:srgbClr val="001F5F"/>
                </a:solidFill>
                <a:latin typeface="Constantia"/>
                <a:cs typeface="Constantia"/>
              </a:rPr>
              <a:t>r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400" b="1" spc="-10" dirty="0">
                <a:solidFill>
                  <a:srgbClr val="001F5F"/>
                </a:solidFill>
                <a:latin typeface="Constantia"/>
                <a:cs typeface="Constantia"/>
              </a:rPr>
              <a:t>s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o</a:t>
            </a:r>
            <a:r>
              <a:rPr sz="1400" b="1" spc="-10" dirty="0">
                <a:solidFill>
                  <a:srgbClr val="001F5F"/>
                </a:solidFill>
                <a:latin typeface="Constantia"/>
                <a:cs typeface="Constantia"/>
              </a:rPr>
              <a:t>f</a:t>
            </a:r>
            <a:r>
              <a:rPr sz="1400" b="1" dirty="0">
                <a:solidFill>
                  <a:srgbClr val="001F5F"/>
                </a:solidFill>
                <a:latin typeface="Constantia"/>
                <a:cs typeface="Constantia"/>
              </a:rPr>
              <a:t>t</a:t>
            </a:r>
            <a:endParaRPr sz="1400">
              <a:latin typeface="Constantia"/>
              <a:cs typeface="Constantia"/>
            </a:endParaRPr>
          </a:p>
          <a:p>
            <a:pPr lvl="3">
              <a:lnSpc>
                <a:spcPct val="100000"/>
              </a:lnSpc>
              <a:spcBef>
                <a:spcPts val="10"/>
              </a:spcBef>
              <a:buClr>
                <a:srgbClr val="FDB809"/>
              </a:buClr>
              <a:buFont typeface="Segoe UI Symbol"/>
              <a:buChar char="⚫"/>
            </a:pPr>
            <a:endParaRPr sz="1650">
              <a:latin typeface="Constantia"/>
              <a:cs typeface="Constantia"/>
            </a:endParaRPr>
          </a:p>
          <a:p>
            <a:pPr marL="652780" lvl="1" indent="-229235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653415" algn="l"/>
              </a:tabLst>
            </a:pP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he</a:t>
            </a:r>
            <a:r>
              <a:rPr sz="1800" b="1" spc="-10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cli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en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:</a:t>
            </a:r>
            <a:endParaRPr sz="1800">
              <a:latin typeface="Constantia"/>
              <a:cs typeface="Constantia"/>
            </a:endParaRPr>
          </a:p>
          <a:p>
            <a:pPr marL="927100" marR="97155" lvl="2" indent="-228600">
              <a:lnSpc>
                <a:spcPct val="110000"/>
              </a:lnSpc>
              <a:spcBef>
                <a:spcPts val="620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927100" algn="l"/>
                <a:tab pos="927735" algn="l"/>
              </a:tabLst>
            </a:pPr>
            <a:r>
              <a:rPr sz="1600" b="1" spc="-45" dirty="0">
                <a:solidFill>
                  <a:srgbClr val="001F5F"/>
                </a:solidFill>
                <a:latin typeface="Constantia"/>
                <a:cs typeface="Constantia"/>
              </a:rPr>
              <a:t>Web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browser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: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sends/receives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requests/responses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to/from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web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servers</a:t>
            </a:r>
            <a:r>
              <a:rPr sz="1600" b="1" spc="-9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on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behalf</a:t>
            </a:r>
            <a:r>
              <a:rPr sz="1600" b="1" spc="1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of</a:t>
            </a:r>
            <a:r>
              <a:rPr sz="1600" b="1" spc="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600" b="1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client</a:t>
            </a:r>
            <a:r>
              <a:rPr sz="1600" b="1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and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renders</a:t>
            </a:r>
            <a:r>
              <a:rPr sz="1600" b="1" spc="-5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content</a:t>
            </a:r>
            <a:r>
              <a:rPr sz="1600" b="1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as</a:t>
            </a:r>
            <a:r>
              <a:rPr sz="1600" b="1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necessary</a:t>
            </a:r>
            <a:endParaRPr sz="1600">
              <a:latin typeface="Constantia"/>
              <a:cs typeface="Constantia"/>
            </a:endParaRPr>
          </a:p>
          <a:p>
            <a:pPr lvl="2">
              <a:lnSpc>
                <a:spcPct val="100000"/>
              </a:lnSpc>
              <a:spcBef>
                <a:spcPts val="60"/>
              </a:spcBef>
              <a:buClr>
                <a:srgbClr val="FDB809"/>
              </a:buClr>
              <a:buFont typeface="Segoe UI Symbol"/>
              <a:buChar char="⚫"/>
            </a:pPr>
            <a:endParaRPr sz="185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500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000" b="1" spc="-5" dirty="0">
                <a:solidFill>
                  <a:srgbClr val="C00000"/>
                </a:solidFill>
                <a:latin typeface="Constantia"/>
                <a:cs typeface="Constantia"/>
              </a:rPr>
              <a:t>Communication</a:t>
            </a:r>
            <a:r>
              <a:rPr sz="2000" b="1" spc="-10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000" b="1" spc="-15" dirty="0">
                <a:solidFill>
                  <a:srgbClr val="C00000"/>
                </a:solidFill>
                <a:latin typeface="Constantia"/>
                <a:cs typeface="Constantia"/>
              </a:rPr>
              <a:t>protocol</a:t>
            </a:r>
            <a:endParaRPr sz="2000">
              <a:latin typeface="Constantia"/>
              <a:cs typeface="Constantia"/>
            </a:endParaRPr>
          </a:p>
          <a:p>
            <a:pPr marL="652780" lvl="1" indent="-229235">
              <a:lnSpc>
                <a:spcPct val="100000"/>
              </a:lnSpc>
              <a:spcBef>
                <a:spcPts val="844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653415" algn="l"/>
              </a:tabLst>
            </a:pP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HT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8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(</a:t>
            </a:r>
            <a:r>
              <a:rPr sz="1800" b="1" spc="-3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800" b="1" spc="-5" dirty="0">
                <a:solidFill>
                  <a:srgbClr val="006FC0"/>
                </a:solidFill>
                <a:latin typeface="Constantia"/>
                <a:cs typeface="Constantia"/>
              </a:rPr>
              <a:t>y</a:t>
            </a:r>
            <a:r>
              <a:rPr sz="1800" b="1" spc="5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1800" b="1" spc="-15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ext</a:t>
            </a:r>
            <a:r>
              <a:rPr sz="1800" b="1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spc="-1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spc="-4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an</a:t>
            </a:r>
            <a:r>
              <a:rPr sz="1800" b="1" spc="-15" dirty="0">
                <a:solidFill>
                  <a:srgbClr val="006FC0"/>
                </a:solidFill>
                <a:latin typeface="Constantia"/>
                <a:cs typeface="Constantia"/>
              </a:rPr>
              <a:t>sf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18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800" b="1" spc="-3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800" b="1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800" b="1" spc="-3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800" b="1" dirty="0">
                <a:solidFill>
                  <a:srgbClr val="006FC0"/>
                </a:solidFill>
                <a:latin typeface="Constantia"/>
                <a:cs typeface="Constantia"/>
              </a:rPr>
              <a:t>ol)</a:t>
            </a:r>
            <a:endParaRPr sz="1800">
              <a:latin typeface="Constantia"/>
              <a:cs typeface="Constantia"/>
            </a:endParaRPr>
          </a:p>
          <a:p>
            <a:pPr marL="927100" marR="179705" lvl="2" indent="-228600">
              <a:lnSpc>
                <a:spcPct val="110000"/>
              </a:lnSpc>
              <a:spcBef>
                <a:spcPts val="625"/>
              </a:spcBef>
              <a:buClr>
                <a:srgbClr val="FDB809"/>
              </a:buClr>
              <a:buSzPct val="84375"/>
              <a:buFont typeface="Segoe UI Symbol"/>
              <a:buChar char="⚫"/>
              <a:tabLst>
                <a:tab pos="927100" algn="l"/>
                <a:tab pos="927735" algn="l"/>
              </a:tabLst>
            </a:pP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Client</a:t>
            </a:r>
            <a:r>
              <a:rPr sz="1600" b="1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(web</a:t>
            </a:r>
            <a:r>
              <a:rPr sz="1600" b="1" spc="-2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browser)</a:t>
            </a:r>
            <a:r>
              <a:rPr sz="1600" b="1" spc="-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and</a:t>
            </a:r>
            <a:r>
              <a:rPr sz="1600" b="1" spc="1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Server</a:t>
            </a:r>
            <a:r>
              <a:rPr sz="1600" b="1" spc="-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(web</a:t>
            </a:r>
            <a:r>
              <a:rPr sz="1600" b="1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server)</a:t>
            </a:r>
            <a:r>
              <a:rPr sz="1600" b="1" spc="-45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communicate</a:t>
            </a:r>
            <a:r>
              <a:rPr sz="1600" b="1" spc="-3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via </a:t>
            </a:r>
            <a:r>
              <a:rPr sz="1600" b="1" spc="-3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the</a:t>
            </a:r>
            <a:r>
              <a:rPr sz="1600" b="1" spc="-5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5" dirty="0">
                <a:solidFill>
                  <a:srgbClr val="001F5F"/>
                </a:solidFill>
                <a:latin typeface="Constantia"/>
                <a:cs typeface="Constantia"/>
              </a:rPr>
              <a:t>HTTP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to</a:t>
            </a:r>
            <a:r>
              <a:rPr sz="1600" b="1" spc="-7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5" dirty="0">
                <a:solidFill>
                  <a:srgbClr val="001F5F"/>
                </a:solidFill>
                <a:latin typeface="Constantia"/>
                <a:cs typeface="Constantia"/>
              </a:rPr>
              <a:t>exchange</a:t>
            </a:r>
            <a:r>
              <a:rPr sz="1600" b="1" spc="-20" dirty="0">
                <a:solidFill>
                  <a:srgbClr val="001F5F"/>
                </a:solidFill>
                <a:latin typeface="Constantia"/>
                <a:cs typeface="Constantia"/>
              </a:rPr>
              <a:t> </a:t>
            </a:r>
            <a:r>
              <a:rPr sz="1600" b="1" spc="-10" dirty="0">
                <a:solidFill>
                  <a:srgbClr val="001F5F"/>
                </a:solidFill>
                <a:latin typeface="Constantia"/>
                <a:cs typeface="Constantia"/>
              </a:rPr>
              <a:t>messages</a:t>
            </a:r>
            <a:endParaRPr sz="16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0311" y="403859"/>
            <a:ext cx="7729855" cy="905510"/>
            <a:chOff x="210311" y="403859"/>
            <a:chExt cx="7729855" cy="905510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10311" y="419099"/>
              <a:ext cx="6435851" cy="8900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8035" y="457199"/>
              <a:ext cx="6350508" cy="809244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3489325" y="2766060"/>
            <a:ext cx="2841625" cy="1091565"/>
            <a:chOff x="3489325" y="2766060"/>
            <a:chExt cx="2841625" cy="1091565"/>
          </a:xfrm>
        </p:grpSpPr>
        <p:sp>
          <p:nvSpPr>
            <p:cNvPr id="4" name="object 4"/>
            <p:cNvSpPr/>
            <p:nvPr/>
          </p:nvSpPr>
          <p:spPr>
            <a:xfrm>
              <a:off x="3495675" y="3174619"/>
              <a:ext cx="2828925" cy="676910"/>
            </a:xfrm>
            <a:custGeom>
              <a:avLst/>
              <a:gdLst/>
              <a:ahLst/>
              <a:cxnLst/>
              <a:rect l="l" t="t" r="r" b="b"/>
              <a:pathLst>
                <a:path w="2828925" h="676910">
                  <a:moveTo>
                    <a:pt x="1990725" y="0"/>
                  </a:moveTo>
                  <a:lnTo>
                    <a:pt x="1990725" y="169036"/>
                  </a:lnTo>
                  <a:lnTo>
                    <a:pt x="0" y="169036"/>
                  </a:lnTo>
                  <a:lnTo>
                    <a:pt x="0" y="507364"/>
                  </a:lnTo>
                  <a:lnTo>
                    <a:pt x="1990725" y="507364"/>
                  </a:lnTo>
                  <a:lnTo>
                    <a:pt x="1990725" y="676528"/>
                  </a:lnTo>
                  <a:lnTo>
                    <a:pt x="2828925" y="338200"/>
                  </a:lnTo>
                  <a:lnTo>
                    <a:pt x="1990725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495675" y="3174619"/>
              <a:ext cx="2828925" cy="676910"/>
            </a:xfrm>
            <a:custGeom>
              <a:avLst/>
              <a:gdLst/>
              <a:ahLst/>
              <a:cxnLst/>
              <a:rect l="l" t="t" r="r" b="b"/>
              <a:pathLst>
                <a:path w="2828925" h="676910">
                  <a:moveTo>
                    <a:pt x="1990725" y="0"/>
                  </a:moveTo>
                  <a:lnTo>
                    <a:pt x="1990725" y="169036"/>
                  </a:lnTo>
                  <a:lnTo>
                    <a:pt x="0" y="169036"/>
                  </a:lnTo>
                  <a:lnTo>
                    <a:pt x="0" y="507364"/>
                  </a:lnTo>
                  <a:lnTo>
                    <a:pt x="1990725" y="507364"/>
                  </a:lnTo>
                  <a:lnTo>
                    <a:pt x="1990725" y="676528"/>
                  </a:lnTo>
                  <a:lnTo>
                    <a:pt x="2828925" y="338200"/>
                  </a:lnTo>
                  <a:lnTo>
                    <a:pt x="1990725" y="0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49396" y="3273552"/>
              <a:ext cx="1866900" cy="42062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18204" y="2766060"/>
              <a:ext cx="1234439" cy="499872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3175000" y="3337318"/>
            <a:ext cx="222250" cy="351155"/>
            <a:chOff x="3175000" y="3337318"/>
            <a:chExt cx="222250" cy="351155"/>
          </a:xfrm>
        </p:grpSpPr>
        <p:sp>
          <p:nvSpPr>
            <p:cNvPr id="9" name="object 9"/>
            <p:cNvSpPr/>
            <p:nvPr/>
          </p:nvSpPr>
          <p:spPr>
            <a:xfrm>
              <a:off x="3181350" y="3343668"/>
              <a:ext cx="209550" cy="338455"/>
            </a:xfrm>
            <a:custGeom>
              <a:avLst/>
              <a:gdLst/>
              <a:ahLst/>
              <a:cxnLst/>
              <a:rect l="l" t="t" r="r" b="b"/>
              <a:pathLst>
                <a:path w="209550" h="338454">
                  <a:moveTo>
                    <a:pt x="209550" y="0"/>
                  </a:moveTo>
                  <a:lnTo>
                    <a:pt x="0" y="0"/>
                  </a:lnTo>
                  <a:lnTo>
                    <a:pt x="0" y="338315"/>
                  </a:lnTo>
                  <a:lnTo>
                    <a:pt x="209550" y="338315"/>
                  </a:lnTo>
                  <a:lnTo>
                    <a:pt x="209550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181350" y="3343668"/>
              <a:ext cx="209550" cy="338455"/>
            </a:xfrm>
            <a:custGeom>
              <a:avLst/>
              <a:gdLst/>
              <a:ahLst/>
              <a:cxnLst/>
              <a:rect l="l" t="t" r="r" b="b"/>
              <a:pathLst>
                <a:path w="209550" h="338454">
                  <a:moveTo>
                    <a:pt x="0" y="338315"/>
                  </a:moveTo>
                  <a:lnTo>
                    <a:pt x="209550" y="338315"/>
                  </a:lnTo>
                  <a:lnTo>
                    <a:pt x="209550" y="0"/>
                  </a:lnTo>
                  <a:lnTo>
                    <a:pt x="0" y="0"/>
                  </a:lnTo>
                  <a:lnTo>
                    <a:pt x="0" y="338315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2965450" y="3337318"/>
            <a:ext cx="3155950" cy="1579245"/>
            <a:chOff x="2965450" y="3337318"/>
            <a:chExt cx="3155950" cy="1579245"/>
          </a:xfrm>
        </p:grpSpPr>
        <p:sp>
          <p:nvSpPr>
            <p:cNvPr id="12" name="object 12"/>
            <p:cNvSpPr/>
            <p:nvPr/>
          </p:nvSpPr>
          <p:spPr>
            <a:xfrm>
              <a:off x="2971800" y="3343668"/>
              <a:ext cx="104775" cy="338455"/>
            </a:xfrm>
            <a:custGeom>
              <a:avLst/>
              <a:gdLst/>
              <a:ahLst/>
              <a:cxnLst/>
              <a:rect l="l" t="t" r="r" b="b"/>
              <a:pathLst>
                <a:path w="104775" h="338454">
                  <a:moveTo>
                    <a:pt x="104775" y="0"/>
                  </a:moveTo>
                  <a:lnTo>
                    <a:pt x="0" y="0"/>
                  </a:lnTo>
                  <a:lnTo>
                    <a:pt x="0" y="338315"/>
                  </a:lnTo>
                  <a:lnTo>
                    <a:pt x="104775" y="338315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971800" y="3343668"/>
              <a:ext cx="104775" cy="338455"/>
            </a:xfrm>
            <a:custGeom>
              <a:avLst/>
              <a:gdLst/>
              <a:ahLst/>
              <a:cxnLst/>
              <a:rect l="l" t="t" r="r" b="b"/>
              <a:pathLst>
                <a:path w="104775" h="338454">
                  <a:moveTo>
                    <a:pt x="0" y="338315"/>
                  </a:moveTo>
                  <a:lnTo>
                    <a:pt x="104775" y="338315"/>
                  </a:lnTo>
                  <a:lnTo>
                    <a:pt x="104775" y="0"/>
                  </a:lnTo>
                  <a:lnTo>
                    <a:pt x="0" y="0"/>
                  </a:lnTo>
                  <a:lnTo>
                    <a:pt x="0" y="338315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971800" y="4211193"/>
              <a:ext cx="2828925" cy="699135"/>
            </a:xfrm>
            <a:custGeom>
              <a:avLst/>
              <a:gdLst/>
              <a:ahLst/>
              <a:cxnLst/>
              <a:rect l="l" t="t" r="r" b="b"/>
              <a:pathLst>
                <a:path w="2828925" h="699135">
                  <a:moveTo>
                    <a:pt x="838200" y="0"/>
                  </a:moveTo>
                  <a:lnTo>
                    <a:pt x="0" y="349376"/>
                  </a:lnTo>
                  <a:lnTo>
                    <a:pt x="838200" y="698753"/>
                  </a:lnTo>
                  <a:lnTo>
                    <a:pt x="838200" y="524128"/>
                  </a:lnTo>
                  <a:lnTo>
                    <a:pt x="2828925" y="524128"/>
                  </a:lnTo>
                  <a:lnTo>
                    <a:pt x="2828925" y="174751"/>
                  </a:lnTo>
                  <a:lnTo>
                    <a:pt x="838200" y="174751"/>
                  </a:lnTo>
                  <a:lnTo>
                    <a:pt x="838200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2971800" y="4211193"/>
              <a:ext cx="2828925" cy="699135"/>
            </a:xfrm>
            <a:custGeom>
              <a:avLst/>
              <a:gdLst/>
              <a:ahLst/>
              <a:cxnLst/>
              <a:rect l="l" t="t" r="r" b="b"/>
              <a:pathLst>
                <a:path w="2828925" h="699135">
                  <a:moveTo>
                    <a:pt x="838200" y="0"/>
                  </a:moveTo>
                  <a:lnTo>
                    <a:pt x="838200" y="174751"/>
                  </a:lnTo>
                  <a:lnTo>
                    <a:pt x="2828925" y="174751"/>
                  </a:lnTo>
                  <a:lnTo>
                    <a:pt x="2828925" y="524128"/>
                  </a:lnTo>
                  <a:lnTo>
                    <a:pt x="838200" y="524128"/>
                  </a:lnTo>
                  <a:lnTo>
                    <a:pt x="838200" y="698753"/>
                  </a:lnTo>
                  <a:lnTo>
                    <a:pt x="0" y="349376"/>
                  </a:lnTo>
                  <a:lnTo>
                    <a:pt x="838200" y="0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04844" y="4331208"/>
              <a:ext cx="1147572" cy="420624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5905500" y="4385945"/>
              <a:ext cx="209550" cy="349885"/>
            </a:xfrm>
            <a:custGeom>
              <a:avLst/>
              <a:gdLst/>
              <a:ahLst/>
              <a:cxnLst/>
              <a:rect l="l" t="t" r="r" b="b"/>
              <a:pathLst>
                <a:path w="209550" h="349885">
                  <a:moveTo>
                    <a:pt x="209550" y="0"/>
                  </a:moveTo>
                  <a:lnTo>
                    <a:pt x="0" y="0"/>
                  </a:lnTo>
                  <a:lnTo>
                    <a:pt x="0" y="349376"/>
                  </a:lnTo>
                  <a:lnTo>
                    <a:pt x="209550" y="349376"/>
                  </a:lnTo>
                  <a:lnTo>
                    <a:pt x="209550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905500" y="4385945"/>
              <a:ext cx="209550" cy="349885"/>
            </a:xfrm>
            <a:custGeom>
              <a:avLst/>
              <a:gdLst/>
              <a:ahLst/>
              <a:cxnLst/>
              <a:rect l="l" t="t" r="r" b="b"/>
              <a:pathLst>
                <a:path w="209550" h="349885">
                  <a:moveTo>
                    <a:pt x="0" y="349376"/>
                  </a:moveTo>
                  <a:lnTo>
                    <a:pt x="209550" y="349376"/>
                  </a:lnTo>
                  <a:lnTo>
                    <a:pt x="209550" y="0"/>
                  </a:lnTo>
                  <a:lnTo>
                    <a:pt x="0" y="0"/>
                  </a:lnTo>
                  <a:lnTo>
                    <a:pt x="0" y="349376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507991" y="4331208"/>
              <a:ext cx="1426464" cy="420624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279391" y="3933444"/>
              <a:ext cx="1034796" cy="420624"/>
            </a:xfrm>
            <a:prstGeom prst="rect">
              <a:avLst/>
            </a:prstGeom>
          </p:spPr>
        </p:pic>
      </p:grpSp>
      <p:grpSp>
        <p:nvGrpSpPr>
          <p:cNvPr id="21" name="object 21"/>
          <p:cNvGrpSpPr/>
          <p:nvPr/>
        </p:nvGrpSpPr>
        <p:grpSpPr>
          <a:xfrm>
            <a:off x="259079" y="5218176"/>
            <a:ext cx="3045460" cy="937260"/>
            <a:chOff x="259079" y="5218176"/>
            <a:chExt cx="3045460" cy="937260"/>
          </a:xfrm>
        </p:grpSpPr>
        <p:pic>
          <p:nvPicPr>
            <p:cNvPr id="22" name="object 2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59079" y="5218176"/>
              <a:ext cx="1459991" cy="541020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77112" y="5218176"/>
              <a:ext cx="2026919" cy="541020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12063" y="5614416"/>
              <a:ext cx="2465832" cy="541020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452729" y="5292648"/>
            <a:ext cx="2562860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5430" marR="5080" indent="-253365">
              <a:lnSpc>
                <a:spcPct val="100000"/>
              </a:lnSpc>
              <a:spcBef>
                <a:spcPts val="100"/>
              </a:spcBef>
            </a:pP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Client</a:t>
            </a:r>
            <a:r>
              <a:rPr sz="2600" b="1" spc="-160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running</a:t>
            </a:r>
            <a:r>
              <a:rPr sz="2600" b="1" spc="-135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a </a:t>
            </a:r>
            <a:r>
              <a:rPr sz="2600" b="1" spc="-605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175" dirty="0">
                <a:solidFill>
                  <a:srgbClr val="EBFFD2"/>
                </a:solidFill>
                <a:latin typeface="Constantia"/>
                <a:cs typeface="Constantia"/>
              </a:rPr>
              <a:t>W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eb</a:t>
            </a:r>
            <a:r>
              <a:rPr sz="2600" b="1" spc="-85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B</a:t>
            </a:r>
            <a:r>
              <a:rPr sz="2600" b="1" spc="-50" dirty="0">
                <a:solidFill>
                  <a:srgbClr val="EBFFD2"/>
                </a:solidFill>
                <a:latin typeface="Constantia"/>
                <a:cs typeface="Constantia"/>
              </a:rPr>
              <a:t>ro</a:t>
            </a: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wser</a:t>
            </a:r>
            <a:endParaRPr sz="2600">
              <a:latin typeface="Constantia"/>
              <a:cs typeface="Constantia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972555" y="5047488"/>
            <a:ext cx="2836545" cy="1729739"/>
            <a:chOff x="5972555" y="5047488"/>
            <a:chExt cx="2836545" cy="1729739"/>
          </a:xfrm>
        </p:grpSpPr>
        <p:pic>
          <p:nvPicPr>
            <p:cNvPr id="27" name="object 2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972555" y="5047488"/>
              <a:ext cx="2836163" cy="541020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271259" y="5443728"/>
              <a:ext cx="2246376" cy="541020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010655" y="5839968"/>
              <a:ext cx="2031492" cy="541019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600188" y="5839968"/>
              <a:ext cx="1170431" cy="541019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135623" y="6236206"/>
              <a:ext cx="1751076" cy="541020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7444739" y="6236206"/>
              <a:ext cx="1127759" cy="541020"/>
            </a:xfrm>
            <a:prstGeom prst="rect">
              <a:avLst/>
            </a:prstGeom>
          </p:spPr>
        </p:pic>
      </p:grpSp>
      <p:sp>
        <p:nvSpPr>
          <p:cNvPr id="33" name="object 33"/>
          <p:cNvSpPr txBox="1"/>
          <p:nvPr/>
        </p:nvSpPr>
        <p:spPr>
          <a:xfrm>
            <a:off x="6166230" y="5121021"/>
            <a:ext cx="2347595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150" marR="5080" indent="-299085">
              <a:lnSpc>
                <a:spcPct val="100000"/>
              </a:lnSpc>
              <a:spcBef>
                <a:spcPts val="100"/>
              </a:spcBef>
            </a:pP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Se</a:t>
            </a:r>
            <a:r>
              <a:rPr sz="2600" b="1" spc="40" dirty="0">
                <a:solidFill>
                  <a:srgbClr val="EBFFD2"/>
                </a:solidFill>
                <a:latin typeface="Constantia"/>
                <a:cs typeface="Constantia"/>
              </a:rPr>
              <a:t>r</a:t>
            </a:r>
            <a:r>
              <a:rPr sz="2600" b="1" spc="-70" dirty="0">
                <a:solidFill>
                  <a:srgbClr val="EBFFD2"/>
                </a:solidFill>
                <a:latin typeface="Constantia"/>
                <a:cs typeface="Constantia"/>
              </a:rPr>
              <a:t>v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er</a:t>
            </a:r>
            <a:r>
              <a:rPr sz="2600" b="1" spc="-140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running  </a:t>
            </a:r>
            <a:r>
              <a:rPr sz="2600" b="1" spc="-175" dirty="0">
                <a:solidFill>
                  <a:srgbClr val="EBFFD2"/>
                </a:solidFill>
                <a:latin typeface="Constantia"/>
                <a:cs typeface="Constantia"/>
              </a:rPr>
              <a:t>W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eb</a:t>
            </a:r>
            <a:r>
              <a:rPr sz="2600" b="1" spc="-85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Se</a:t>
            </a:r>
            <a:r>
              <a:rPr sz="2600" b="1" spc="35" dirty="0">
                <a:solidFill>
                  <a:srgbClr val="EBFFD2"/>
                </a:solidFill>
                <a:latin typeface="Constantia"/>
                <a:cs typeface="Constantia"/>
              </a:rPr>
              <a:t>r</a:t>
            </a:r>
            <a:r>
              <a:rPr sz="2600" b="1" spc="-70" dirty="0">
                <a:solidFill>
                  <a:srgbClr val="EBFFD2"/>
                </a:solidFill>
                <a:latin typeface="Constantia"/>
                <a:cs typeface="Constantia"/>
              </a:rPr>
              <a:t>v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er</a:t>
            </a:r>
            <a:endParaRPr sz="2600">
              <a:latin typeface="Constantia"/>
              <a:cs typeface="Constantia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204330" y="5913831"/>
            <a:ext cx="227076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02105" algn="l"/>
              </a:tabLst>
            </a:pPr>
            <a:r>
              <a:rPr sz="2600" b="1" spc="-5" dirty="0">
                <a:solidFill>
                  <a:srgbClr val="EBFFD2"/>
                </a:solidFill>
                <a:latin typeface="Constantia"/>
                <a:cs typeface="Constantia"/>
              </a:rPr>
              <a:t>Soft</a:t>
            </a:r>
            <a:r>
              <a:rPr sz="2600" b="1" spc="-15" dirty="0">
                <a:solidFill>
                  <a:srgbClr val="EBFFD2"/>
                </a:solidFill>
                <a:latin typeface="Constantia"/>
                <a:cs typeface="Constantia"/>
              </a:rPr>
              <a:t>w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a</a:t>
            </a:r>
            <a:r>
              <a:rPr sz="2600" b="1" spc="-45" dirty="0">
                <a:solidFill>
                  <a:srgbClr val="EBFFD2"/>
                </a:solidFill>
                <a:latin typeface="Constantia"/>
                <a:cs typeface="Constantia"/>
              </a:rPr>
              <a:t>r</a:t>
            </a:r>
            <a:r>
              <a:rPr sz="2600" b="1" dirty="0">
                <a:solidFill>
                  <a:srgbClr val="EBFFD2"/>
                </a:solidFill>
                <a:latin typeface="Constantia"/>
                <a:cs typeface="Constantia"/>
              </a:rPr>
              <a:t>e	(IIS,</a:t>
            </a:r>
            <a:endParaRPr sz="2600">
              <a:latin typeface="Constantia"/>
              <a:cs typeface="Constantia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6329298" y="6310071"/>
            <a:ext cx="201993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1" spc="-10" dirty="0">
                <a:solidFill>
                  <a:srgbClr val="EBFFD2"/>
                </a:solidFill>
                <a:latin typeface="Constantia"/>
                <a:cs typeface="Constantia"/>
              </a:rPr>
              <a:t>Apache,</a:t>
            </a:r>
            <a:r>
              <a:rPr sz="2600" b="1" spc="-125" dirty="0">
                <a:solidFill>
                  <a:srgbClr val="EBFFD2"/>
                </a:solidFill>
                <a:latin typeface="Constantia"/>
                <a:cs typeface="Constantia"/>
              </a:rPr>
              <a:t> </a:t>
            </a:r>
            <a:r>
              <a:rPr sz="2600" b="1" spc="-10" dirty="0">
                <a:solidFill>
                  <a:srgbClr val="EBFFD2"/>
                </a:solidFill>
                <a:latin typeface="Constantia"/>
                <a:cs typeface="Constantia"/>
              </a:rPr>
              <a:t>etc.)</a:t>
            </a:r>
            <a:endParaRPr sz="2600">
              <a:latin typeface="Constantia"/>
              <a:cs typeface="Constantia"/>
            </a:endParaRPr>
          </a:p>
        </p:txBody>
      </p:sp>
      <p:grpSp>
        <p:nvGrpSpPr>
          <p:cNvPr id="36" name="object 36"/>
          <p:cNvGrpSpPr/>
          <p:nvPr/>
        </p:nvGrpSpPr>
        <p:grpSpPr>
          <a:xfrm>
            <a:off x="6213475" y="4379595"/>
            <a:ext cx="117475" cy="362585"/>
            <a:chOff x="6213475" y="4379595"/>
            <a:chExt cx="117475" cy="362585"/>
          </a:xfrm>
        </p:grpSpPr>
        <p:sp>
          <p:nvSpPr>
            <p:cNvPr id="37" name="object 37"/>
            <p:cNvSpPr/>
            <p:nvPr/>
          </p:nvSpPr>
          <p:spPr>
            <a:xfrm>
              <a:off x="6219825" y="4385945"/>
              <a:ext cx="104775" cy="349885"/>
            </a:xfrm>
            <a:custGeom>
              <a:avLst/>
              <a:gdLst/>
              <a:ahLst/>
              <a:cxnLst/>
              <a:rect l="l" t="t" r="r" b="b"/>
              <a:pathLst>
                <a:path w="104775" h="349885">
                  <a:moveTo>
                    <a:pt x="104775" y="0"/>
                  </a:moveTo>
                  <a:lnTo>
                    <a:pt x="0" y="0"/>
                  </a:lnTo>
                  <a:lnTo>
                    <a:pt x="0" y="349376"/>
                  </a:lnTo>
                  <a:lnTo>
                    <a:pt x="104775" y="349376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F88530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6219825" y="4385945"/>
              <a:ext cx="104775" cy="349885"/>
            </a:xfrm>
            <a:custGeom>
              <a:avLst/>
              <a:gdLst/>
              <a:ahLst/>
              <a:cxnLst/>
              <a:rect l="l" t="t" r="r" b="b"/>
              <a:pathLst>
                <a:path w="104775" h="349885">
                  <a:moveTo>
                    <a:pt x="0" y="349376"/>
                  </a:moveTo>
                  <a:lnTo>
                    <a:pt x="104775" y="349376"/>
                  </a:lnTo>
                  <a:lnTo>
                    <a:pt x="104775" y="0"/>
                  </a:lnTo>
                  <a:lnTo>
                    <a:pt x="0" y="0"/>
                  </a:lnTo>
                  <a:lnTo>
                    <a:pt x="0" y="349376"/>
                  </a:lnTo>
                  <a:close/>
                </a:path>
              </a:pathLst>
            </a:custGeom>
            <a:ln w="12700">
              <a:solidFill>
                <a:srgbClr val="FCD6B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402742" y="1264967"/>
            <a:ext cx="6908800" cy="345249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434"/>
              </a:spcBef>
              <a:buClr>
                <a:srgbClr val="FDB809"/>
              </a:buClr>
              <a:buSzPct val="84615"/>
              <a:buFont typeface="Segoe UI Symbol"/>
              <a:buChar char="⚫"/>
              <a:tabLst>
                <a:tab pos="287020" algn="l"/>
              </a:tabLst>
            </a:pPr>
            <a:r>
              <a:rPr sz="2600" dirty="0">
                <a:solidFill>
                  <a:srgbClr val="FFFFFF"/>
                </a:solidFill>
                <a:latin typeface="Constantia"/>
                <a:cs typeface="Constantia"/>
              </a:rPr>
              <a:t>WWW</a:t>
            </a:r>
            <a:r>
              <a:rPr sz="2600" spc="-10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Constantia"/>
                <a:cs typeface="Constantia"/>
              </a:rPr>
              <a:t>use</a:t>
            </a:r>
            <a:r>
              <a:rPr sz="2600" spc="-13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Constantia"/>
                <a:cs typeface="Constantia"/>
              </a:rPr>
              <a:t>classical</a:t>
            </a:r>
            <a:r>
              <a:rPr sz="2600" spc="-10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Constantia"/>
                <a:cs typeface="Constantia"/>
              </a:rPr>
              <a:t>client</a:t>
            </a:r>
            <a:r>
              <a:rPr sz="2600" spc="-7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dirty="0">
                <a:solidFill>
                  <a:srgbClr val="FFFFFF"/>
                </a:solidFill>
                <a:latin typeface="Constantia"/>
                <a:cs typeface="Constantia"/>
              </a:rPr>
              <a:t>/</a:t>
            </a:r>
            <a:r>
              <a:rPr sz="2600" spc="-6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Constantia"/>
                <a:cs typeface="Constantia"/>
              </a:rPr>
              <a:t>server</a:t>
            </a:r>
            <a:r>
              <a:rPr sz="2600" spc="-15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Constantia"/>
                <a:cs typeface="Constantia"/>
              </a:rPr>
              <a:t>architecture</a:t>
            </a:r>
            <a:endParaRPr sz="26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310"/>
              </a:spcBef>
              <a:buClr>
                <a:srgbClr val="DFA108"/>
              </a:buClr>
              <a:buSzPct val="85416"/>
              <a:buFont typeface="Segoe UI Symbol"/>
              <a:buChar char="⚫"/>
              <a:tabLst>
                <a:tab pos="652145" algn="l"/>
                <a:tab pos="652780" algn="l"/>
              </a:tabLst>
            </a:pPr>
            <a:r>
              <a:rPr sz="2400" dirty="0">
                <a:solidFill>
                  <a:srgbClr val="FFFFFF"/>
                </a:solidFill>
                <a:latin typeface="Constantia"/>
                <a:cs typeface="Constantia"/>
              </a:rPr>
              <a:t>HTTP</a:t>
            </a:r>
            <a:r>
              <a:rPr sz="2400" spc="-4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nstantia"/>
                <a:cs typeface="Constantia"/>
              </a:rPr>
              <a:t>is</a:t>
            </a:r>
            <a:r>
              <a:rPr sz="2400" spc="-10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nstantia"/>
                <a:cs typeface="Constantia"/>
              </a:rPr>
              <a:t>text-based</a:t>
            </a:r>
            <a:r>
              <a:rPr sz="2400" spc="-40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nstantia"/>
                <a:cs typeface="Constantia"/>
              </a:rPr>
              <a:t>request-response</a:t>
            </a:r>
            <a:r>
              <a:rPr sz="2400" spc="-10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Constantia"/>
                <a:cs typeface="Constantia"/>
              </a:rPr>
              <a:t>protocol</a:t>
            </a: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</a:pPr>
            <a:endParaRPr sz="24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250">
              <a:latin typeface="Constantia"/>
              <a:cs typeface="Constantia"/>
            </a:endParaRPr>
          </a:p>
          <a:p>
            <a:pPr marL="1332230" algn="ctr">
              <a:lnSpc>
                <a:spcPct val="100000"/>
              </a:lnSpc>
              <a:spcBef>
                <a:spcPts val="5"/>
              </a:spcBef>
            </a:pPr>
            <a:r>
              <a:rPr sz="2400" b="1" dirty="0">
                <a:solidFill>
                  <a:srgbClr val="EBFFD2"/>
                </a:solidFill>
                <a:latin typeface="Constantia"/>
                <a:cs typeface="Constantia"/>
              </a:rPr>
              <a:t>HTTP</a:t>
            </a:r>
            <a:endParaRPr sz="2400">
              <a:latin typeface="Constantia"/>
              <a:cs typeface="Constantia"/>
            </a:endParaRPr>
          </a:p>
          <a:p>
            <a:pPr marL="3306445">
              <a:lnSpc>
                <a:spcPct val="100000"/>
              </a:lnSpc>
              <a:spcBef>
                <a:spcPts val="1015"/>
              </a:spcBef>
            </a:pPr>
            <a:r>
              <a:rPr sz="2000" b="1" spc="-30" dirty="0">
                <a:solidFill>
                  <a:srgbClr val="FFFFFF"/>
                </a:solidFill>
                <a:latin typeface="Constantia"/>
                <a:cs typeface="Constantia"/>
              </a:rPr>
              <a:t>P</a:t>
            </a:r>
            <a:r>
              <a:rPr sz="2000" b="1" spc="-10" dirty="0">
                <a:solidFill>
                  <a:srgbClr val="FFFFFF"/>
                </a:solidFill>
                <a:latin typeface="Constantia"/>
                <a:cs typeface="Constantia"/>
              </a:rPr>
              <a:t>a</a:t>
            </a:r>
            <a:r>
              <a:rPr sz="2000" b="1" spc="-50" dirty="0">
                <a:solidFill>
                  <a:srgbClr val="FFFFFF"/>
                </a:solidFill>
                <a:latin typeface="Constantia"/>
                <a:cs typeface="Constantia"/>
              </a:rPr>
              <a:t>g</a:t>
            </a:r>
            <a:r>
              <a:rPr sz="2000" b="1" dirty="0">
                <a:solidFill>
                  <a:srgbClr val="FFFFFF"/>
                </a:solidFill>
                <a:latin typeface="Constantia"/>
                <a:cs typeface="Constantia"/>
              </a:rPr>
              <a:t>e</a:t>
            </a:r>
            <a:r>
              <a:rPr sz="2000" b="1" spc="-9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000" b="1" spc="-45" dirty="0">
                <a:solidFill>
                  <a:srgbClr val="FFFFFF"/>
                </a:solidFill>
                <a:latin typeface="Constantia"/>
                <a:cs typeface="Constantia"/>
              </a:rPr>
              <a:t>r</a:t>
            </a:r>
            <a:r>
              <a:rPr sz="2000" b="1" dirty="0">
                <a:solidFill>
                  <a:srgbClr val="FFFFFF"/>
                </a:solidFill>
                <a:latin typeface="Constantia"/>
                <a:cs typeface="Constantia"/>
              </a:rPr>
              <a:t>equest</a:t>
            </a:r>
            <a:endParaRPr sz="20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250">
              <a:latin typeface="Constantia"/>
              <a:cs typeface="Constantia"/>
            </a:endParaRPr>
          </a:p>
          <a:p>
            <a:pPr marL="1854835" algn="ctr">
              <a:lnSpc>
                <a:spcPct val="100000"/>
              </a:lnSpc>
            </a:pPr>
            <a:r>
              <a:rPr sz="2000" b="1" dirty="0">
                <a:solidFill>
                  <a:srgbClr val="EBFFD2"/>
                </a:solidFill>
                <a:latin typeface="Constantia"/>
                <a:cs typeface="Constantia"/>
              </a:rPr>
              <a:t>HTTP</a:t>
            </a:r>
            <a:endParaRPr sz="2000">
              <a:latin typeface="Constantia"/>
              <a:cs typeface="Constantia"/>
            </a:endParaRPr>
          </a:p>
          <a:p>
            <a:pPr marL="1899920" algn="ctr">
              <a:lnSpc>
                <a:spcPct val="100000"/>
              </a:lnSpc>
              <a:spcBef>
                <a:spcPts val="730"/>
              </a:spcBef>
            </a:pPr>
            <a:r>
              <a:rPr sz="2000" b="1" spc="-5" dirty="0">
                <a:solidFill>
                  <a:srgbClr val="FFFFFF"/>
                </a:solidFill>
                <a:latin typeface="Constantia"/>
                <a:cs typeface="Constantia"/>
              </a:rPr>
              <a:t>Se</a:t>
            </a:r>
            <a:r>
              <a:rPr sz="2000" b="1" spc="25" dirty="0">
                <a:solidFill>
                  <a:srgbClr val="FFFFFF"/>
                </a:solidFill>
                <a:latin typeface="Constantia"/>
                <a:cs typeface="Constantia"/>
              </a:rPr>
              <a:t>r</a:t>
            </a:r>
            <a:r>
              <a:rPr sz="2000" b="1" spc="-45" dirty="0">
                <a:solidFill>
                  <a:srgbClr val="FFFFFF"/>
                </a:solidFill>
                <a:latin typeface="Constantia"/>
                <a:cs typeface="Constantia"/>
              </a:rPr>
              <a:t>v</a:t>
            </a:r>
            <a:r>
              <a:rPr sz="2000" b="1" dirty="0">
                <a:solidFill>
                  <a:srgbClr val="FFFFFF"/>
                </a:solidFill>
                <a:latin typeface="Constantia"/>
                <a:cs typeface="Constantia"/>
              </a:rPr>
              <a:t>er</a:t>
            </a:r>
            <a:r>
              <a:rPr sz="2000" b="1" spc="-135" dirty="0">
                <a:solidFill>
                  <a:srgbClr val="FFFFFF"/>
                </a:solidFill>
                <a:latin typeface="Constantia"/>
                <a:cs typeface="Constantia"/>
              </a:rPr>
              <a:t> </a:t>
            </a:r>
            <a:r>
              <a:rPr sz="2000" b="1" spc="-45" dirty="0">
                <a:solidFill>
                  <a:srgbClr val="FFFFFF"/>
                </a:solidFill>
                <a:latin typeface="Constantia"/>
                <a:cs typeface="Constantia"/>
              </a:rPr>
              <a:t>r</a:t>
            </a:r>
            <a:r>
              <a:rPr sz="2000" b="1" dirty="0">
                <a:solidFill>
                  <a:srgbClr val="FFFFFF"/>
                </a:solidFill>
                <a:latin typeface="Constantia"/>
                <a:cs typeface="Constantia"/>
              </a:rPr>
              <a:t>esponse</a:t>
            </a:r>
            <a:endParaRPr sz="2000">
              <a:latin typeface="Constantia"/>
              <a:cs typeface="Constantia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580770" y="2667000"/>
            <a:ext cx="2438400" cy="2438400"/>
            <a:chOff x="580770" y="2667000"/>
            <a:chExt cx="2438400" cy="2438400"/>
          </a:xfrm>
        </p:grpSpPr>
        <p:pic>
          <p:nvPicPr>
            <p:cNvPr id="41" name="object 41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80770" y="2667000"/>
              <a:ext cx="2438400" cy="2438400"/>
            </a:xfrm>
            <a:prstGeom prst="rect">
              <a:avLst/>
            </a:prstGeom>
          </p:spPr>
        </p:pic>
        <p:pic>
          <p:nvPicPr>
            <p:cNvPr id="42" name="object 42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86384" y="3154680"/>
              <a:ext cx="1609343" cy="1444752"/>
            </a:xfrm>
            <a:prstGeom prst="rect">
              <a:avLst/>
            </a:prstGeom>
          </p:spPr>
        </p:pic>
      </p:grpSp>
      <p:pic>
        <p:nvPicPr>
          <p:cNvPr id="43" name="object 43"/>
          <p:cNvPicPr/>
          <p:nvPr/>
        </p:nvPicPr>
        <p:blipFill>
          <a:blip r:embed="rId19" cstate="print"/>
          <a:stretch>
            <a:fillRect/>
          </a:stretch>
        </p:blipFill>
        <p:spPr>
          <a:xfrm>
            <a:off x="6400800" y="3020186"/>
            <a:ext cx="2011806" cy="2011807"/>
          </a:xfrm>
          <a:prstGeom prst="rect">
            <a:avLst/>
          </a:prstGeom>
        </p:spPr>
      </p:pic>
      <p:grpSp>
        <p:nvGrpSpPr>
          <p:cNvPr id="44" name="object 44"/>
          <p:cNvGrpSpPr/>
          <p:nvPr/>
        </p:nvGrpSpPr>
        <p:grpSpPr>
          <a:xfrm>
            <a:off x="210311" y="251459"/>
            <a:ext cx="7889875" cy="905510"/>
            <a:chOff x="210311" y="251459"/>
            <a:chExt cx="7889875" cy="905510"/>
          </a:xfrm>
        </p:grpSpPr>
        <p:pic>
          <p:nvPicPr>
            <p:cNvPr id="45" name="object 4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441959" y="251459"/>
              <a:ext cx="7498080" cy="868680"/>
            </a:xfrm>
            <a:prstGeom prst="rect">
              <a:avLst/>
            </a:prstGeom>
          </p:spPr>
        </p:pic>
        <p:pic>
          <p:nvPicPr>
            <p:cNvPr id="46" name="object 4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210311" y="266699"/>
              <a:ext cx="7889748" cy="890015"/>
            </a:xfrm>
            <a:prstGeom prst="rect">
              <a:avLst/>
            </a:prstGeom>
          </p:spPr>
        </p:pic>
        <p:pic>
          <p:nvPicPr>
            <p:cNvPr id="47" name="object 4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288035" y="304799"/>
              <a:ext cx="7804404" cy="80619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8431" y="1438655"/>
            <a:ext cx="7576184" cy="5419725"/>
            <a:chOff x="408431" y="1438655"/>
            <a:chExt cx="7576184" cy="5419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7426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8431" y="1548382"/>
              <a:ext cx="7575804" cy="530961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6390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10115"/>
            <a:ext cx="7223125" cy="4427220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459"/>
              </a:spcBef>
              <a:buClr>
                <a:srgbClr val="FDB809"/>
              </a:buClr>
              <a:buSzPct val="84090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What</a:t>
            </a:r>
            <a:r>
              <a:rPr sz="2200" spc="-9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is</a:t>
            </a:r>
            <a:r>
              <a:rPr sz="2200" spc="-7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onstantia"/>
                <a:cs typeface="Constantia"/>
              </a:rPr>
              <a:t>URL?</a:t>
            </a:r>
            <a:endParaRPr sz="2200">
              <a:latin typeface="Constantia"/>
              <a:cs typeface="Constantia"/>
            </a:endParaRPr>
          </a:p>
          <a:p>
            <a:pPr marL="561340" lvl="1" indent="-275590">
              <a:lnSpc>
                <a:spcPts val="2200"/>
              </a:lnSpc>
              <a:spcBef>
                <a:spcPts val="315"/>
              </a:spcBef>
              <a:buClr>
                <a:srgbClr val="DFA108"/>
              </a:buClr>
              <a:buSzPct val="84210"/>
              <a:buFont typeface="Microsoft Sans Serif"/>
              <a:buChar char=""/>
              <a:tabLst>
                <a:tab pos="561340" algn="l"/>
                <a:tab pos="561975" algn="l"/>
              </a:tabLst>
            </a:pP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he</a:t>
            </a:r>
            <a:r>
              <a:rPr sz="1900" spc="-114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900" spc="-15" dirty="0">
                <a:solidFill>
                  <a:srgbClr val="006FC0"/>
                </a:solidFill>
                <a:latin typeface="Constantia"/>
                <a:cs typeface="Constantia"/>
              </a:rPr>
              <a:t>x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act</a:t>
            </a:r>
            <a:r>
              <a:rPr sz="19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900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1900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ess</a:t>
            </a:r>
            <a:r>
              <a:rPr sz="19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9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esou</a:t>
            </a:r>
            <a:r>
              <a:rPr sz="19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900" spc="-4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900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r>
              <a:rPr sz="19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90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9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900" spc="-5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900" spc="-5" dirty="0">
                <a:solidFill>
                  <a:srgbClr val="006FC0"/>
                </a:solidFill>
                <a:latin typeface="Constantia"/>
                <a:cs typeface="Constantia"/>
              </a:rPr>
              <a:t>eb</a:t>
            </a:r>
            <a:endParaRPr sz="1900">
              <a:latin typeface="Constantia"/>
              <a:cs typeface="Constantia"/>
            </a:endParaRPr>
          </a:p>
          <a:p>
            <a:pPr marL="561340" lvl="1" indent="-275590">
              <a:lnSpc>
                <a:spcPts val="2165"/>
              </a:lnSpc>
              <a:buClr>
                <a:srgbClr val="DFA108"/>
              </a:buClr>
              <a:buSzPct val="84210"/>
              <a:buFont typeface="Microsoft Sans Serif"/>
              <a:buChar char=""/>
              <a:tabLst>
                <a:tab pos="561340" algn="l"/>
                <a:tab pos="561975" algn="l"/>
              </a:tabLst>
            </a:pPr>
            <a:r>
              <a:rPr sz="1900" spc="-15" dirty="0">
                <a:solidFill>
                  <a:srgbClr val="006FC0"/>
                </a:solidFill>
                <a:latin typeface="Constantia"/>
                <a:cs typeface="Constantia"/>
              </a:rPr>
              <a:t>Format:</a:t>
            </a:r>
            <a:endParaRPr sz="1900">
              <a:latin typeface="Constantia"/>
              <a:cs typeface="Constantia"/>
            </a:endParaRPr>
          </a:p>
          <a:p>
            <a:pPr marL="835660" lvl="2" indent="-229235">
              <a:lnSpc>
                <a:spcPts val="1885"/>
              </a:lnSpc>
              <a:buClr>
                <a:srgbClr val="000000"/>
              </a:buClr>
              <a:buSzPct val="84375"/>
              <a:buFont typeface="Microsoft Sans Serif"/>
              <a:buChar char=""/>
              <a:tabLst>
                <a:tab pos="835660" algn="l"/>
                <a:tab pos="836294" algn="l"/>
              </a:tabLst>
            </a:pPr>
            <a:r>
              <a:rPr sz="1600" spc="-5" dirty="0">
                <a:solidFill>
                  <a:srgbClr val="C00000"/>
                </a:solidFill>
                <a:latin typeface="Constantia"/>
                <a:cs typeface="Constantia"/>
              </a:rPr>
              <a:t>&lt;protocol&gt;://&lt;host&gt;[:&lt;port&gt;][&lt;path&gt;][?&lt;query&gt;]</a:t>
            </a:r>
            <a:endParaRPr sz="1600">
              <a:latin typeface="Constantia"/>
              <a:cs typeface="Constantia"/>
            </a:endParaRPr>
          </a:p>
          <a:p>
            <a:pPr marL="1384300" lvl="3" indent="-229235">
              <a:lnSpc>
                <a:spcPct val="100000"/>
              </a:lnSpc>
              <a:spcBef>
                <a:spcPts val="25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384935" algn="l"/>
              </a:tabLst>
            </a:pP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E.g.</a:t>
            </a:r>
            <a:r>
              <a:rPr sz="1200" spc="-45" dirty="0">
                <a:solidFill>
                  <a:srgbClr val="8DC664"/>
                </a:solidFill>
                <a:latin typeface="Constantia"/>
                <a:cs typeface="Constantia"/>
              </a:rPr>
              <a:t> </a:t>
            </a:r>
            <a:r>
              <a:rPr sz="1200" u="sng" spc="-5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5"/>
              </a:rPr>
              <a:t>http://www.somedomain.com/search.php?q=dns&amp;lang=en</a:t>
            </a:r>
            <a:endParaRPr sz="12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00">
              <a:latin typeface="Constantia"/>
              <a:cs typeface="Constantia"/>
            </a:endParaRPr>
          </a:p>
          <a:p>
            <a:pPr marL="1109980" indent="-229235">
              <a:lnSpc>
                <a:spcPct val="100000"/>
              </a:lnSpc>
              <a:buClr>
                <a:srgbClr val="DFA108"/>
              </a:buClr>
              <a:buSzPct val="82142"/>
              <a:buFont typeface="Wingdings"/>
              <a:buChar char=""/>
              <a:tabLst>
                <a:tab pos="1110615" algn="l"/>
              </a:tabLst>
            </a:pP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P</a:t>
            </a:r>
            <a:r>
              <a:rPr sz="1400" spc="-25" dirty="0">
                <a:solidFill>
                  <a:srgbClr val="C0000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400" spc="-35" dirty="0">
                <a:solidFill>
                  <a:srgbClr val="C00000"/>
                </a:solidFill>
                <a:latin typeface="Constantia"/>
                <a:cs typeface="Constantia"/>
              </a:rPr>
              <a:t>t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o</a:t>
            </a:r>
            <a:r>
              <a:rPr sz="1400" spc="-30" dirty="0">
                <a:solidFill>
                  <a:srgbClr val="C00000"/>
                </a:solidFill>
                <a:latin typeface="Constantia"/>
                <a:cs typeface="Constantia"/>
              </a:rPr>
              <a:t>c</a:t>
            </a: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ol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en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</a:t>
            </a:r>
            <a:r>
              <a:rPr sz="1400" spc="25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ie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y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400" spc="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p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ol</a:t>
            </a:r>
            <a:r>
              <a:rPr sz="1400" spc="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b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u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ed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f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or</a:t>
            </a:r>
            <a:r>
              <a:rPr sz="14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c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m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munica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io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n</a:t>
            </a:r>
            <a:endParaRPr sz="1400">
              <a:latin typeface="Constantia"/>
              <a:cs typeface="Constantia"/>
            </a:endParaRPr>
          </a:p>
          <a:p>
            <a:pPr marL="1567180" lvl="1" indent="-229235">
              <a:lnSpc>
                <a:spcPct val="100000"/>
              </a:lnSpc>
              <a:spcBef>
                <a:spcPts val="20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567815" algn="l"/>
              </a:tabLst>
            </a:pP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http,</a:t>
            </a:r>
            <a:r>
              <a:rPr sz="12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ftp</a:t>
            </a:r>
            <a:r>
              <a:rPr sz="12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….</a:t>
            </a:r>
            <a:endParaRPr sz="1200">
              <a:latin typeface="Constantia"/>
              <a:cs typeface="Constantia"/>
            </a:endParaRPr>
          </a:p>
          <a:p>
            <a:pPr marL="1109980" indent="-229235">
              <a:lnSpc>
                <a:spcPct val="100000"/>
              </a:lnSpc>
              <a:spcBef>
                <a:spcPts val="1025"/>
              </a:spcBef>
              <a:buClr>
                <a:srgbClr val="DFA108"/>
              </a:buClr>
              <a:buSzPct val="82142"/>
              <a:buFont typeface="Wingdings"/>
              <a:buChar char=""/>
              <a:tabLst>
                <a:tab pos="1110615" algn="l"/>
              </a:tabLst>
            </a:pP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Host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identifies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machine</a:t>
            </a:r>
            <a:r>
              <a:rPr sz="14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on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which</a:t>
            </a:r>
            <a:r>
              <a:rPr sz="14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requested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resource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is</a:t>
            </a:r>
            <a:r>
              <a:rPr sz="14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stored</a:t>
            </a:r>
            <a:endParaRPr sz="1400">
              <a:latin typeface="Constantia"/>
              <a:cs typeface="Constantia"/>
            </a:endParaRPr>
          </a:p>
          <a:p>
            <a:pPr marL="1567180" lvl="1" indent="-229235">
              <a:lnSpc>
                <a:spcPct val="100000"/>
              </a:lnSpc>
              <a:spcBef>
                <a:spcPts val="20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567815" algn="l"/>
              </a:tabLst>
            </a:pP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Domain</a:t>
            </a:r>
            <a:r>
              <a:rPr sz="12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names</a:t>
            </a:r>
            <a:r>
              <a:rPr sz="12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(eg.</a:t>
            </a:r>
            <a:r>
              <a:rPr sz="1200" spc="-65" dirty="0">
                <a:solidFill>
                  <a:srgbClr val="8DC664"/>
                </a:solidFill>
                <a:latin typeface="Constantia"/>
                <a:cs typeface="Constantia"/>
              </a:rPr>
              <a:t> </a:t>
            </a:r>
            <a:r>
              <a:rPr sz="1200" u="sng" spc="-10" dirty="0">
                <a:solidFill>
                  <a:srgbClr val="8DC664"/>
                </a:solidFill>
                <a:uFill>
                  <a:solidFill>
                    <a:srgbClr val="8DC664"/>
                  </a:solidFill>
                </a:uFill>
                <a:latin typeface="Constantia"/>
                <a:cs typeface="Constantia"/>
                <a:hlinkClick r:id="rId6"/>
              </a:rPr>
              <a:t>www.google.com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)</a:t>
            </a:r>
            <a:endParaRPr sz="1200">
              <a:latin typeface="Constantia"/>
              <a:cs typeface="Constantia"/>
            </a:endParaRPr>
          </a:p>
          <a:p>
            <a:pPr marL="1567180" lvl="1" indent="-229235">
              <a:lnSpc>
                <a:spcPct val="100000"/>
              </a:lnSpc>
              <a:spcBef>
                <a:spcPts val="10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567815" algn="l"/>
              </a:tabLst>
            </a:pP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IP</a:t>
            </a:r>
            <a:r>
              <a:rPr sz="12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add</a:t>
            </a:r>
            <a:r>
              <a:rPr sz="1200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endParaRPr sz="1200">
              <a:latin typeface="Constantia"/>
              <a:cs typeface="Constantia"/>
            </a:endParaRPr>
          </a:p>
          <a:p>
            <a:pPr lvl="1">
              <a:lnSpc>
                <a:spcPct val="100000"/>
              </a:lnSpc>
              <a:spcBef>
                <a:spcPts val="15"/>
              </a:spcBef>
              <a:buClr>
                <a:srgbClr val="DFA108"/>
              </a:buClr>
              <a:buFont typeface="Wingdings"/>
              <a:buChar char=""/>
            </a:pPr>
            <a:endParaRPr sz="1100">
              <a:latin typeface="Constantia"/>
              <a:cs typeface="Constantia"/>
            </a:endParaRPr>
          </a:p>
          <a:p>
            <a:pPr marL="1109980" marR="178435" indent="-228600">
              <a:lnSpc>
                <a:spcPts val="1340"/>
              </a:lnSpc>
              <a:buClr>
                <a:srgbClr val="DFA108"/>
              </a:buClr>
              <a:buSzPct val="82142"/>
              <a:buFont typeface="Wingdings"/>
              <a:buChar char=""/>
              <a:tabLst>
                <a:tab pos="1110615" algn="l"/>
              </a:tabLst>
            </a:pPr>
            <a:r>
              <a:rPr sz="1400" spc="-10" dirty="0">
                <a:solidFill>
                  <a:srgbClr val="C00000"/>
                </a:solidFill>
                <a:latin typeface="Constantia"/>
                <a:cs typeface="Constantia"/>
              </a:rPr>
              <a:t>Port</a:t>
            </a:r>
            <a:r>
              <a:rPr sz="14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identifies</a:t>
            </a: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port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number</a:t>
            </a:r>
            <a:r>
              <a:rPr sz="1400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400" spc="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web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r>
              <a:rPr sz="14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software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on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web</a:t>
            </a:r>
            <a:r>
              <a:rPr sz="14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server </a:t>
            </a:r>
            <a:r>
              <a:rPr sz="1400" spc="-3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machine</a:t>
            </a:r>
            <a:endParaRPr sz="1400">
              <a:latin typeface="Constantia"/>
              <a:cs typeface="Constantia"/>
            </a:endParaRPr>
          </a:p>
          <a:p>
            <a:pPr marL="1567180" lvl="1" indent="-229235">
              <a:lnSpc>
                <a:spcPct val="100000"/>
              </a:lnSpc>
              <a:spcBef>
                <a:spcPts val="35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567815" algn="l"/>
              </a:tabLst>
            </a:pP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Default</a:t>
            </a:r>
            <a:r>
              <a:rPr sz="12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port</a:t>
            </a:r>
            <a:r>
              <a:rPr sz="12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for</a:t>
            </a:r>
            <a:r>
              <a:rPr sz="12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http: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80</a:t>
            </a:r>
            <a:endParaRPr sz="1200">
              <a:latin typeface="Constantia"/>
              <a:cs typeface="Constantia"/>
            </a:endParaRPr>
          </a:p>
          <a:p>
            <a:pPr marL="1109980" indent="-229235">
              <a:lnSpc>
                <a:spcPct val="100000"/>
              </a:lnSpc>
              <a:spcBef>
                <a:spcPts val="735"/>
              </a:spcBef>
              <a:buClr>
                <a:srgbClr val="DFA108"/>
              </a:buClr>
              <a:buSzPct val="82142"/>
              <a:buFont typeface="Wingdings"/>
              <a:buChar char=""/>
              <a:tabLst>
                <a:tab pos="1110615" algn="l"/>
              </a:tabLst>
            </a:pPr>
            <a:r>
              <a:rPr sz="1400" spc="-5" dirty="0">
                <a:solidFill>
                  <a:srgbClr val="C00000"/>
                </a:solidFill>
                <a:latin typeface="Constantia"/>
                <a:cs typeface="Constantia"/>
              </a:rPr>
              <a:t>Path</a:t>
            </a:r>
            <a:r>
              <a:rPr sz="14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– identifies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name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path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400" spc="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resource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on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endParaRPr sz="1400">
              <a:latin typeface="Constantia"/>
              <a:cs typeface="Constantia"/>
            </a:endParaRPr>
          </a:p>
          <a:p>
            <a:pPr marL="1109980" indent="-229235">
              <a:lnSpc>
                <a:spcPts val="1510"/>
              </a:lnSpc>
              <a:spcBef>
                <a:spcPts val="1225"/>
              </a:spcBef>
              <a:buClr>
                <a:srgbClr val="DFA108"/>
              </a:buClr>
              <a:buSzPct val="85714"/>
              <a:buFont typeface="Wingdings"/>
              <a:buChar char=""/>
              <a:tabLst>
                <a:tab pos="1110615" algn="l"/>
              </a:tabLst>
            </a:pPr>
            <a:r>
              <a:rPr sz="1400" dirty="0">
                <a:solidFill>
                  <a:srgbClr val="C00000"/>
                </a:solidFill>
                <a:latin typeface="Constantia"/>
                <a:cs typeface="Constantia"/>
              </a:rPr>
              <a:t>Query</a:t>
            </a:r>
            <a:r>
              <a:rPr sz="14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–</a:t>
            </a:r>
            <a:r>
              <a:rPr sz="14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specifies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parameters,</a:t>
            </a:r>
            <a:r>
              <a:rPr sz="1400" spc="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if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40" dirty="0">
                <a:solidFill>
                  <a:srgbClr val="006FC0"/>
                </a:solidFill>
                <a:latin typeface="Constantia"/>
                <a:cs typeface="Constantia"/>
              </a:rPr>
              <a:t>any,</a:t>
            </a:r>
            <a:r>
              <a:rPr sz="1400" spc="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that</a:t>
            </a:r>
            <a:r>
              <a:rPr sz="14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should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be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sent</a:t>
            </a:r>
            <a:r>
              <a:rPr sz="14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4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5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r>
              <a:rPr sz="1400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along</a:t>
            </a:r>
            <a:r>
              <a:rPr sz="14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with</a:t>
            </a:r>
            <a:endParaRPr sz="1400">
              <a:latin typeface="Constantia"/>
              <a:cs typeface="Constantia"/>
            </a:endParaRPr>
          </a:p>
          <a:p>
            <a:pPr marL="1109980">
              <a:lnSpc>
                <a:spcPts val="1510"/>
              </a:lnSpc>
            </a:pP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4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400" spc="-25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eq</a:t>
            </a:r>
            <a:r>
              <a:rPr sz="1400" spc="5" dirty="0">
                <a:solidFill>
                  <a:srgbClr val="006FC0"/>
                </a:solidFill>
                <a:latin typeface="Constantia"/>
                <a:cs typeface="Constantia"/>
              </a:rPr>
              <a:t>u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400" spc="-10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40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endParaRPr sz="1400">
              <a:latin typeface="Constantia"/>
              <a:cs typeface="Constantia"/>
            </a:endParaRPr>
          </a:p>
          <a:p>
            <a:pPr marL="1567180" lvl="1" indent="-229235">
              <a:lnSpc>
                <a:spcPct val="100000"/>
              </a:lnSpc>
              <a:spcBef>
                <a:spcPts val="20"/>
              </a:spcBef>
              <a:buClr>
                <a:srgbClr val="DFA108"/>
              </a:buClr>
              <a:buSzPct val="83333"/>
              <a:buFont typeface="Wingdings"/>
              <a:buChar char=""/>
              <a:tabLst>
                <a:tab pos="1567815" algn="l"/>
              </a:tabLst>
            </a:pP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has</a:t>
            </a:r>
            <a:r>
              <a:rPr sz="12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2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form: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?var_name1=value1&amp;var_name2=value2&amp;…</a:t>
            </a:r>
            <a:endParaRPr sz="12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0311" y="403859"/>
            <a:ext cx="7729855" cy="905510"/>
            <a:chOff x="210311" y="403859"/>
            <a:chExt cx="7729855" cy="905510"/>
          </a:xfrm>
        </p:grpSpPr>
        <p:pic>
          <p:nvPicPr>
            <p:cNvPr id="8" name="object 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10311" y="419099"/>
              <a:ext cx="4439412" cy="8900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8035" y="457199"/>
              <a:ext cx="4357116" cy="809244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3886200" y="3048038"/>
            <a:ext cx="5257800" cy="3810000"/>
            <a:chOff x="3886200" y="3048038"/>
            <a:chExt cx="5257800" cy="3810000"/>
          </a:xfrm>
        </p:grpSpPr>
        <p:pic>
          <p:nvPicPr>
            <p:cNvPr id="13" name="object 1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8" y="3508552"/>
              <a:ext cx="466432" cy="418033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8" y="3048038"/>
              <a:ext cx="443547" cy="41868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91371" y="3927221"/>
              <a:ext cx="360375" cy="38785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785610" y="6313719"/>
              <a:ext cx="698017" cy="419595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99246" y="6402054"/>
              <a:ext cx="366369" cy="37266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464297" y="6437933"/>
              <a:ext cx="526707" cy="29446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192267" y="6313718"/>
              <a:ext cx="538759" cy="47235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77528" y="5141379"/>
              <a:ext cx="443547" cy="44306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387" y="1575815"/>
              <a:ext cx="7496556" cy="391820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96338"/>
            <a:ext cx="7146925" cy="37452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6385" marR="5080" indent="-274320">
              <a:lnSpc>
                <a:spcPct val="100000"/>
              </a:lnSpc>
              <a:spcBef>
                <a:spcPts val="10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Resolves</a:t>
            </a:r>
            <a:r>
              <a:rPr sz="1700" b="1" spc="-1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human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friendly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name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(eg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www.google.com)</a:t>
            </a:r>
            <a:r>
              <a:rPr sz="1700" b="1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700" b="1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machine </a:t>
            </a:r>
            <a:r>
              <a:rPr sz="1700" b="1" spc="-3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friendly</a:t>
            </a:r>
            <a:r>
              <a:rPr sz="1700" b="1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IP</a:t>
            </a:r>
            <a:r>
              <a:rPr sz="1700" b="1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address</a:t>
            </a:r>
            <a:r>
              <a:rPr sz="1700" b="1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(eg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64.233.187.99)</a:t>
            </a:r>
            <a:endParaRPr sz="17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160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“Phone</a:t>
            </a:r>
            <a:r>
              <a:rPr sz="1700" b="1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book”</a:t>
            </a:r>
            <a:r>
              <a:rPr sz="1700" b="1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700" b="1" spc="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Internet</a:t>
            </a:r>
            <a:endParaRPr sz="17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700">
              <a:latin typeface="Constantia"/>
              <a:cs typeface="Constantia"/>
            </a:endParaRPr>
          </a:p>
          <a:p>
            <a:pPr marL="286385" marR="513080" indent="-274320">
              <a:lnSpc>
                <a:spcPct val="100000"/>
              </a:lnSpc>
              <a:spcBef>
                <a:spcPts val="1170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For</a:t>
            </a:r>
            <a:r>
              <a:rPr sz="1700" b="1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this</a:t>
            </a:r>
            <a:r>
              <a:rPr sz="1700" b="1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purpose,</a:t>
            </a:r>
            <a:r>
              <a:rPr sz="1700" b="1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DNS</a:t>
            </a:r>
            <a:r>
              <a:rPr sz="1700" b="1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servers</a:t>
            </a:r>
            <a:r>
              <a:rPr sz="1700" b="1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store</a:t>
            </a:r>
            <a:r>
              <a:rPr sz="1700" b="1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table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containing</a:t>
            </a:r>
            <a:r>
              <a:rPr sz="1700" b="1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name-IP </a:t>
            </a:r>
            <a:r>
              <a:rPr sz="1700" b="1" spc="-3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(among</a:t>
            </a:r>
            <a:r>
              <a:rPr sz="1700" b="1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er</a:t>
            </a:r>
            <a:r>
              <a:rPr sz="1700" b="1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ings)</a:t>
            </a:r>
            <a:r>
              <a:rPr sz="1700" b="1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pair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700" b="1" spc="-9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d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o</a:t>
            </a:r>
            <a:r>
              <a:rPr sz="1700" b="1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loo</a:t>
            </a:r>
            <a:r>
              <a:rPr sz="1700" b="1" spc="5" dirty="0">
                <a:solidFill>
                  <a:srgbClr val="006FC0"/>
                </a:solidFill>
                <a:latin typeface="Constantia"/>
                <a:cs typeface="Constantia"/>
              </a:rPr>
              <a:t>k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-up</a:t>
            </a:r>
            <a:r>
              <a:rPr sz="1700" b="1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h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en</a:t>
            </a:r>
            <a:r>
              <a:rPr sz="1700" b="1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r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equ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e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</a:t>
            </a:r>
            <a:r>
              <a:rPr sz="1700" b="1" spc="-30" dirty="0">
                <a:solidFill>
                  <a:srgbClr val="006FC0"/>
                </a:solidFill>
                <a:latin typeface="Constantia"/>
                <a:cs typeface="Constantia"/>
              </a:rPr>
              <a:t>t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ed</a:t>
            </a:r>
            <a:endParaRPr sz="17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buClr>
                <a:srgbClr val="FDB809"/>
              </a:buClr>
              <a:buFont typeface="Segoe UI Symbol"/>
              <a:buChar char="⚫"/>
            </a:pP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16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DNS</a:t>
            </a:r>
            <a:r>
              <a:rPr sz="1700" b="1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r>
              <a:rPr sz="1700" b="1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may</a:t>
            </a:r>
            <a:r>
              <a:rPr sz="1700" b="1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communicate</a:t>
            </a:r>
            <a:r>
              <a:rPr sz="1700" b="1" spc="-1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with</a:t>
            </a:r>
            <a:r>
              <a:rPr sz="1700" b="1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other</a:t>
            </a:r>
            <a:r>
              <a:rPr sz="1700" b="1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server</a:t>
            </a:r>
            <a:r>
              <a:rPr sz="1700" b="1" spc="-10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700" b="1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resolve</a:t>
            </a:r>
            <a:r>
              <a:rPr sz="1700" b="1" spc="-1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700" b="1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given</a:t>
            </a:r>
            <a:endParaRPr sz="1700">
              <a:latin typeface="Constantia"/>
              <a:cs typeface="Constantia"/>
            </a:endParaRPr>
          </a:p>
          <a:p>
            <a:pPr marL="286385">
              <a:lnSpc>
                <a:spcPct val="100000"/>
              </a:lnSpc>
            </a:pP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name</a:t>
            </a:r>
            <a:endParaRPr sz="1700">
              <a:latin typeface="Constantia"/>
              <a:cs typeface="Constantia"/>
            </a:endParaRPr>
          </a:p>
          <a:p>
            <a:pPr>
              <a:lnSpc>
                <a:spcPct val="100000"/>
              </a:lnSpc>
            </a:pPr>
            <a:endParaRPr sz="17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spcBef>
                <a:spcPts val="1165"/>
              </a:spcBef>
              <a:buClr>
                <a:srgbClr val="FDB809"/>
              </a:buClr>
              <a:buSzPct val="85294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There</a:t>
            </a:r>
            <a:r>
              <a:rPr sz="1700" b="1" spc="-10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are</a:t>
            </a:r>
            <a:r>
              <a:rPr sz="1700" b="1" spc="-8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about</a:t>
            </a:r>
            <a:r>
              <a:rPr sz="1700" b="1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12</a:t>
            </a:r>
            <a:r>
              <a:rPr sz="1700" b="1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root</a:t>
            </a:r>
            <a:r>
              <a:rPr sz="1700" b="1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5" dirty="0">
                <a:solidFill>
                  <a:srgbClr val="006FC0"/>
                </a:solidFill>
                <a:latin typeface="Constantia"/>
                <a:cs typeface="Constantia"/>
              </a:rPr>
              <a:t>DNS</a:t>
            </a:r>
            <a:r>
              <a:rPr sz="1700" b="1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dirty="0">
                <a:solidFill>
                  <a:srgbClr val="006FC0"/>
                </a:solidFill>
                <a:latin typeface="Constantia"/>
                <a:cs typeface="Constantia"/>
              </a:rPr>
              <a:t>servers</a:t>
            </a:r>
            <a:r>
              <a:rPr sz="1700" b="1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  <a:hlinkClick r:id="rId5"/>
              </a:rPr>
              <a:t>(http://w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</a:rPr>
              <a:t>w</a:t>
            </a:r>
            <a:r>
              <a:rPr sz="1700" b="1" spc="-10" dirty="0">
                <a:solidFill>
                  <a:srgbClr val="006FC0"/>
                </a:solidFill>
                <a:latin typeface="Constantia"/>
                <a:cs typeface="Constantia"/>
                <a:hlinkClick r:id="rId5"/>
              </a:rPr>
              <a:t>w.root-servers.org/)</a:t>
            </a:r>
            <a:endParaRPr sz="17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0311" y="403859"/>
            <a:ext cx="7729855" cy="905510"/>
            <a:chOff x="210311" y="403859"/>
            <a:chExt cx="7729855" cy="905510"/>
          </a:xfrm>
        </p:grpSpPr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10311" y="419099"/>
              <a:ext cx="7028688" cy="8900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8035" y="457199"/>
              <a:ext cx="6944868" cy="809244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9955" y="1438655"/>
            <a:ext cx="7562215" cy="4438015"/>
            <a:chOff x="409955" y="1438655"/>
            <a:chExt cx="7562215" cy="44380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9955" y="1438655"/>
              <a:ext cx="7562088" cy="443788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579" y="1539239"/>
              <a:ext cx="6995159" cy="38176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1" y="1490471"/>
              <a:ext cx="7458456" cy="433425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2140" y="1624329"/>
            <a:ext cx="6715759" cy="3655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020" indent="-274320">
              <a:lnSpc>
                <a:spcPct val="100000"/>
              </a:lnSpc>
              <a:spcBef>
                <a:spcPts val="100"/>
              </a:spcBef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Hierarchical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in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nature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(eg.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www.aau.edu.et)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Labels</a:t>
            </a:r>
            <a:r>
              <a:rPr sz="15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are</a:t>
            </a:r>
            <a:r>
              <a:rPr sz="15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separated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by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.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(dot)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Labels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must</a:t>
            </a:r>
            <a:r>
              <a:rPr sz="15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start</a:t>
            </a:r>
            <a:r>
              <a:rPr sz="15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with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letter</a:t>
            </a:r>
            <a:r>
              <a:rPr sz="1500" spc="-1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can</a:t>
            </a:r>
            <a:r>
              <a:rPr sz="15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only</a:t>
            </a:r>
            <a:r>
              <a:rPr sz="15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consist</a:t>
            </a:r>
            <a:r>
              <a:rPr sz="1500" spc="-9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500" spc="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letters,</a:t>
            </a:r>
            <a:r>
              <a:rPr sz="15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digits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500" spc="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hypens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Labels</a:t>
            </a:r>
            <a:r>
              <a:rPr sz="1500" spc="-6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can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be</a:t>
            </a:r>
            <a:r>
              <a:rPr sz="15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up</a:t>
            </a:r>
            <a:r>
              <a:rPr sz="1500" spc="-7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to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63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characters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long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and</a:t>
            </a:r>
            <a:r>
              <a:rPr sz="15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are</a:t>
            </a:r>
            <a:r>
              <a:rPr sz="1500" spc="-7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case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insensitive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maximum</a:t>
            </a:r>
            <a:r>
              <a:rPr sz="15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500" spc="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255</a:t>
            </a:r>
            <a:r>
              <a:rPr sz="1500" spc="-5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characters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is</a:t>
            </a:r>
            <a:r>
              <a:rPr sz="1500" spc="-6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allowed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 in</a:t>
            </a:r>
            <a:r>
              <a:rPr sz="15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total</a:t>
            </a:r>
            <a:endParaRPr sz="1500">
              <a:latin typeface="Constantia"/>
              <a:cs typeface="Constanti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DB809"/>
              </a:buClr>
              <a:buFont typeface="Segoe UI Symbol"/>
              <a:buChar char="⚫"/>
            </a:pPr>
            <a:endParaRPr sz="1200">
              <a:latin typeface="Constantia"/>
              <a:cs typeface="Constantia"/>
            </a:endParaRPr>
          </a:p>
          <a:p>
            <a:pPr marL="287020" indent="-274320">
              <a:lnSpc>
                <a:spcPct val="100000"/>
              </a:lnSpc>
              <a:buClr>
                <a:srgbClr val="FDB809"/>
              </a:buClr>
              <a:buSzPct val="83333"/>
              <a:buFont typeface="Segoe UI Symbol"/>
              <a:buChar char="⚫"/>
              <a:tabLst>
                <a:tab pos="286385" algn="l"/>
                <a:tab pos="287020" algn="l"/>
              </a:tabLst>
            </a:pP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The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last</a:t>
            </a:r>
            <a:r>
              <a:rPr sz="1500" spc="-4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10" dirty="0">
                <a:solidFill>
                  <a:srgbClr val="006FC0"/>
                </a:solidFill>
                <a:latin typeface="Constantia"/>
                <a:cs typeface="Constantia"/>
              </a:rPr>
              <a:t>(highest)</a:t>
            </a:r>
            <a:r>
              <a:rPr sz="1500" spc="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label</a:t>
            </a:r>
            <a:r>
              <a:rPr sz="1500" spc="-3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of</a:t>
            </a:r>
            <a:r>
              <a:rPr sz="1500" spc="-1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a</a:t>
            </a:r>
            <a:r>
              <a:rPr sz="15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DNS</a:t>
            </a:r>
            <a:r>
              <a:rPr sz="15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name</a:t>
            </a:r>
            <a:r>
              <a:rPr sz="1500" spc="-8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dirty="0">
                <a:solidFill>
                  <a:srgbClr val="006FC0"/>
                </a:solidFill>
                <a:latin typeface="Constantia"/>
                <a:cs typeface="Constantia"/>
              </a:rPr>
              <a:t>can</a:t>
            </a:r>
            <a:r>
              <a:rPr sz="15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500" spc="-5" dirty="0">
                <a:solidFill>
                  <a:srgbClr val="006FC0"/>
                </a:solidFill>
                <a:latin typeface="Constantia"/>
                <a:cs typeface="Constantia"/>
              </a:rPr>
              <a:t>be:</a:t>
            </a:r>
            <a:endParaRPr sz="15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125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Three</a:t>
            </a:r>
            <a:r>
              <a:rPr sz="1300" spc="-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letter</a:t>
            </a:r>
            <a:r>
              <a:rPr sz="13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code</a:t>
            </a:r>
            <a:r>
              <a:rPr sz="13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top 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level</a:t>
            </a:r>
            <a:r>
              <a:rPr sz="1300" spc="-3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domains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(TLDs):</a:t>
            </a:r>
            <a:r>
              <a:rPr sz="1300" spc="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indicating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3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type</a:t>
            </a:r>
            <a:r>
              <a:rPr sz="1300" spc="-4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of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organization</a:t>
            </a:r>
            <a:endParaRPr sz="13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1050"/>
              </a:spcBef>
              <a:buClr>
                <a:srgbClr val="BA8504"/>
              </a:buClr>
              <a:buSzPct val="83333"/>
              <a:buFont typeface="Segoe UI Symbol"/>
              <a:buChar char="⚫"/>
              <a:tabLst>
                <a:tab pos="1018540" algn="l"/>
                <a:tab pos="1019175" algn="l"/>
              </a:tabLst>
            </a:pP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com,</a:t>
            </a:r>
            <a:r>
              <a:rPr sz="1200" spc="-5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edu,</a:t>
            </a:r>
            <a:r>
              <a:rPr sz="1200" spc="-40" dirty="0">
                <a:solidFill>
                  <a:srgbClr val="006FC0"/>
                </a:solidFill>
                <a:latin typeface="Constantia"/>
                <a:cs typeface="Constantia"/>
              </a:rPr>
              <a:t> gov,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net,</a:t>
            </a:r>
            <a:r>
              <a:rPr sz="1200" spc="-3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org,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biz,</a:t>
            </a:r>
            <a:r>
              <a:rPr sz="1200" spc="-2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…</a:t>
            </a:r>
            <a:endParaRPr sz="1200">
              <a:latin typeface="Constantia"/>
              <a:cs typeface="Constantia"/>
            </a:endParaRPr>
          </a:p>
          <a:p>
            <a:pPr marL="652780" lvl="1" indent="-274955">
              <a:lnSpc>
                <a:spcPct val="100000"/>
              </a:lnSpc>
              <a:spcBef>
                <a:spcPts val="1050"/>
              </a:spcBef>
              <a:buClr>
                <a:srgbClr val="DFA108"/>
              </a:buClr>
              <a:buSzPct val="84615"/>
              <a:buFont typeface="Segoe UI Symbol"/>
              <a:buChar char="⚫"/>
              <a:tabLst>
                <a:tab pos="652780" algn="l"/>
                <a:tab pos="653415" algn="l"/>
              </a:tabLst>
            </a:pPr>
            <a:r>
              <a:rPr sz="1300" spc="-50" dirty="0">
                <a:solidFill>
                  <a:srgbClr val="C00000"/>
                </a:solidFill>
                <a:latin typeface="Constantia"/>
                <a:cs typeface="Constantia"/>
              </a:rPr>
              <a:t>Two</a:t>
            </a:r>
            <a:r>
              <a:rPr sz="1300" spc="-3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5" dirty="0">
                <a:solidFill>
                  <a:srgbClr val="C00000"/>
                </a:solidFill>
                <a:latin typeface="Constantia"/>
                <a:cs typeface="Constantia"/>
              </a:rPr>
              <a:t>letter</a:t>
            </a:r>
            <a:r>
              <a:rPr sz="1300" spc="-5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country</a:t>
            </a:r>
            <a:r>
              <a:rPr sz="1300" spc="-4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codes (CCTLDs):</a:t>
            </a:r>
            <a:r>
              <a:rPr sz="1300" spc="2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indicating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5" dirty="0">
                <a:solidFill>
                  <a:srgbClr val="C00000"/>
                </a:solidFill>
                <a:latin typeface="Constantia"/>
                <a:cs typeface="Constantia"/>
              </a:rPr>
              <a:t>the</a:t>
            </a:r>
            <a:r>
              <a:rPr sz="1300" spc="-55" dirty="0">
                <a:solidFill>
                  <a:srgbClr val="C00000"/>
                </a:solidFill>
                <a:latin typeface="Constantia"/>
                <a:cs typeface="Constantia"/>
              </a:rPr>
              <a:t> </a:t>
            </a:r>
            <a:r>
              <a:rPr sz="1300" spc="-10" dirty="0">
                <a:solidFill>
                  <a:srgbClr val="C00000"/>
                </a:solidFill>
                <a:latin typeface="Constantia"/>
                <a:cs typeface="Constantia"/>
              </a:rPr>
              <a:t>country</a:t>
            </a:r>
            <a:endParaRPr sz="1300">
              <a:latin typeface="Constantia"/>
              <a:cs typeface="Constantia"/>
            </a:endParaRPr>
          </a:p>
          <a:p>
            <a:pPr marL="1018540" lvl="2" indent="-229235">
              <a:lnSpc>
                <a:spcPct val="100000"/>
              </a:lnSpc>
              <a:spcBef>
                <a:spcPts val="1050"/>
              </a:spcBef>
              <a:buClr>
                <a:srgbClr val="BA8504"/>
              </a:buClr>
              <a:buSzPct val="83333"/>
              <a:buFont typeface="Segoe UI Symbol"/>
              <a:buChar char="⚫"/>
              <a:tabLst>
                <a:tab pos="1018540" algn="l"/>
                <a:tab pos="1019175" algn="l"/>
              </a:tabLst>
            </a:pP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et,</a:t>
            </a:r>
            <a:r>
              <a:rPr sz="1200" spc="-40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10" dirty="0">
                <a:solidFill>
                  <a:srgbClr val="006FC0"/>
                </a:solidFill>
                <a:latin typeface="Constantia"/>
                <a:cs typeface="Constantia"/>
              </a:rPr>
              <a:t>us,</a:t>
            </a:r>
            <a:r>
              <a:rPr sz="12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za,</a:t>
            </a:r>
            <a:r>
              <a:rPr sz="12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uk,</a:t>
            </a:r>
            <a:r>
              <a:rPr sz="1200" spc="-2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spc="-40" dirty="0">
                <a:solidFill>
                  <a:srgbClr val="006FC0"/>
                </a:solidFill>
                <a:latin typeface="Constantia"/>
                <a:cs typeface="Constantia"/>
              </a:rPr>
              <a:t>tv,</a:t>
            </a:r>
            <a:r>
              <a:rPr sz="1200" spc="-5" dirty="0">
                <a:solidFill>
                  <a:srgbClr val="006FC0"/>
                </a:solidFill>
                <a:latin typeface="Constantia"/>
                <a:cs typeface="Constantia"/>
              </a:rPr>
              <a:t> </a:t>
            </a:r>
            <a:r>
              <a:rPr sz="1200" dirty="0">
                <a:solidFill>
                  <a:srgbClr val="006FC0"/>
                </a:solidFill>
                <a:latin typeface="Constantia"/>
                <a:cs typeface="Constantia"/>
              </a:rPr>
              <a:t>…</a:t>
            </a:r>
            <a:endParaRPr sz="1200">
              <a:latin typeface="Constantia"/>
              <a:cs typeface="Constant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0311" y="403859"/>
            <a:ext cx="7729855" cy="905510"/>
            <a:chOff x="210311" y="403859"/>
            <a:chExt cx="7729855" cy="905510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1959" y="403859"/>
              <a:ext cx="7498080" cy="8686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10311" y="419099"/>
              <a:ext cx="5301996" cy="8900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33400" y="457199"/>
              <a:ext cx="7391400" cy="762000"/>
            </a:xfrm>
            <a:custGeom>
              <a:avLst/>
              <a:gdLst/>
              <a:ahLst/>
              <a:cxnLst/>
              <a:rect l="l" t="t" r="r" b="b"/>
              <a:pathLst>
                <a:path w="7391400" h="762000">
                  <a:moveTo>
                    <a:pt x="7391400" y="0"/>
                  </a:moveTo>
                  <a:lnTo>
                    <a:pt x="0" y="0"/>
                  </a:lnTo>
                  <a:lnTo>
                    <a:pt x="0" y="762000"/>
                  </a:lnTo>
                  <a:lnTo>
                    <a:pt x="7391400" y="762000"/>
                  </a:lnTo>
                  <a:lnTo>
                    <a:pt x="7391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8035" y="457199"/>
              <a:ext cx="5216652" cy="809244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192267" y="6313718"/>
            <a:ext cx="538759" cy="472351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3886200" y="6313716"/>
            <a:ext cx="1245870" cy="544830"/>
            <a:chOff x="3886200" y="6313716"/>
            <a:chExt cx="1245870" cy="544830"/>
          </a:xfrm>
        </p:grpSpPr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398137" y="6313716"/>
              <a:ext cx="733323" cy="5442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886200" y="6355579"/>
              <a:ext cx="507326" cy="460552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5823330" y="3048038"/>
            <a:ext cx="3321050" cy="3768090"/>
            <a:chOff x="5823330" y="3048038"/>
            <a:chExt cx="3321050" cy="3768090"/>
          </a:xfrm>
        </p:grpSpPr>
        <p:pic>
          <p:nvPicPr>
            <p:cNvPr id="17" name="object 1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610600" y="4648200"/>
              <a:ext cx="533399" cy="457200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77529" y="5141379"/>
              <a:ext cx="443547" cy="44306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77529" y="3508552"/>
              <a:ext cx="466432" cy="41803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677529" y="3048038"/>
              <a:ext cx="443547" cy="41868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691372" y="3927221"/>
              <a:ext cx="360375" cy="387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8551926" y="4262196"/>
              <a:ext cx="592074" cy="620191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924419" y="6355579"/>
              <a:ext cx="808545" cy="46055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8699245" y="6402054"/>
              <a:ext cx="366369" cy="37266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823330" y="6355584"/>
              <a:ext cx="970254" cy="41913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6785609" y="6313719"/>
              <a:ext cx="698017" cy="419595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7464298" y="6437933"/>
              <a:ext cx="526707" cy="294462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682735" y="6008877"/>
              <a:ext cx="382879" cy="393179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8645525" y="5601944"/>
              <a:ext cx="498474" cy="39126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2009</TotalTime>
  <Words>1547</Words>
  <Application>Microsoft Office PowerPoint</Application>
  <PresentationFormat>On-screen Show (4:3)</PresentationFormat>
  <Paragraphs>308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user-pc</dc:creator>
  <cp:lastModifiedBy>Abu Ayub</cp:lastModifiedBy>
  <cp:revision>5</cp:revision>
  <dcterms:created xsi:type="dcterms:W3CDTF">2023-03-16T08:48:26Z</dcterms:created>
  <dcterms:modified xsi:type="dcterms:W3CDTF">2023-03-30T14:04:29Z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2015-11-12T00:00:00Z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2023-03-16T00:00:00Z</vt:filetime>
  </property>
</Properties>
</file>